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75" r:id="rId4"/>
  </p:sldMasterIdLst>
  <p:notesMasterIdLst>
    <p:notesMasterId r:id="rId59"/>
  </p:notesMasterIdLst>
  <p:handoutMasterIdLst>
    <p:handoutMasterId r:id="rId60"/>
  </p:handoutMasterIdLst>
  <p:sldIdLst>
    <p:sldId id="1411" r:id="rId5"/>
    <p:sldId id="1531" r:id="rId6"/>
    <p:sldId id="1550" r:id="rId7"/>
    <p:sldId id="1535" r:id="rId8"/>
    <p:sldId id="1480" r:id="rId9"/>
    <p:sldId id="1497" r:id="rId10"/>
    <p:sldId id="1498" r:id="rId11"/>
    <p:sldId id="1500" r:id="rId12"/>
    <p:sldId id="1499" r:id="rId13"/>
    <p:sldId id="1501" r:id="rId14"/>
    <p:sldId id="1502" r:id="rId15"/>
    <p:sldId id="1503" r:id="rId16"/>
    <p:sldId id="1504" r:id="rId17"/>
    <p:sldId id="1505" r:id="rId18"/>
    <p:sldId id="1506" r:id="rId19"/>
    <p:sldId id="1529" r:id="rId20"/>
    <p:sldId id="1530" r:id="rId21"/>
    <p:sldId id="1507" r:id="rId22"/>
    <p:sldId id="1508" r:id="rId23"/>
    <p:sldId id="1509" r:id="rId24"/>
    <p:sldId id="1510" r:id="rId25"/>
    <p:sldId id="1511" r:id="rId26"/>
    <p:sldId id="1512" r:id="rId27"/>
    <p:sldId id="1527" r:id="rId28"/>
    <p:sldId id="1528" r:id="rId29"/>
    <p:sldId id="1532" r:id="rId30"/>
    <p:sldId id="1539" r:id="rId31"/>
    <p:sldId id="1540" r:id="rId32"/>
    <p:sldId id="1544" r:id="rId33"/>
    <p:sldId id="1545" r:id="rId34"/>
    <p:sldId id="1546" r:id="rId35"/>
    <p:sldId id="1547" r:id="rId36"/>
    <p:sldId id="1548" r:id="rId37"/>
    <p:sldId id="1549" r:id="rId38"/>
    <p:sldId id="1541" r:id="rId39"/>
    <p:sldId id="1513" r:id="rId40"/>
    <p:sldId id="1526" r:id="rId41"/>
    <p:sldId id="1514" r:id="rId42"/>
    <p:sldId id="1515" r:id="rId43"/>
    <p:sldId id="1518" r:id="rId44"/>
    <p:sldId id="1519" r:id="rId45"/>
    <p:sldId id="1522" r:id="rId46"/>
    <p:sldId id="1520" r:id="rId47"/>
    <p:sldId id="1521" r:id="rId48"/>
    <p:sldId id="1523" r:id="rId49"/>
    <p:sldId id="1524" r:id="rId50"/>
    <p:sldId id="1525" r:id="rId51"/>
    <p:sldId id="1533" r:id="rId52"/>
    <p:sldId id="1543" r:id="rId53"/>
    <p:sldId id="1534" r:id="rId54"/>
    <p:sldId id="1537" r:id="rId55"/>
    <p:sldId id="1536" r:id="rId56"/>
    <p:sldId id="1538" r:id="rId57"/>
    <p:sldId id="1542" r:id="rId58"/>
  </p:sldIdLst>
  <p:sldSz cx="12192000" cy="6858000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60" userDrawn="1">
          <p15:clr>
            <a:srgbClr val="A4A3A4"/>
          </p15:clr>
        </p15:guide>
        <p15:guide id="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nando Scaglia" initials="FS" lastIdx="1" clrIdx="0">
    <p:extLst>
      <p:ext uri="{19B8F6BF-5375-455C-9EA6-DF929625EA0E}">
        <p15:presenceInfo xmlns:p15="http://schemas.microsoft.com/office/powerpoint/2012/main" userId="S-1-5-21-839522115-1482476501-682003330-669299" providerId="AD"/>
      </p:ext>
    </p:extLst>
  </p:cmAuthor>
  <p:cmAuthor id="2" name="Gustavo Varela" initials="GV" lastIdx="1" clrIdx="1">
    <p:extLst>
      <p:ext uri="{19B8F6BF-5375-455C-9EA6-DF929625EA0E}">
        <p15:presenceInfo xmlns:p15="http://schemas.microsoft.com/office/powerpoint/2012/main" userId="3d1226d295625a3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1F16"/>
    <a:srgbClr val="D11242"/>
    <a:srgbClr val="C8E7A7"/>
    <a:srgbClr val="CC6600"/>
    <a:srgbClr val="FF9900"/>
    <a:srgbClr val="F7E7E9"/>
    <a:srgbClr val="FFC000"/>
    <a:srgbClr val="F8E0A0"/>
    <a:srgbClr val="EECCCF"/>
    <a:srgbClr val="453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1F5531-BC2F-46CB-BC8F-DF906B617CD3}" v="1" dt="2026-01-07T13:22:39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8" autoAdjust="0"/>
    <p:restoredTop sz="91263" autoAdjust="0"/>
  </p:normalViewPr>
  <p:slideViewPr>
    <p:cSldViewPr snapToGrid="0" snapToObjects="1" showGuides="1">
      <p:cViewPr varScale="1">
        <p:scale>
          <a:sx n="67" d="100"/>
          <a:sy n="67" d="100"/>
        </p:scale>
        <p:origin x="176" y="60"/>
      </p:cViewPr>
      <p:guideLst>
        <p:guide orient="horz" pos="760"/>
        <p:guide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68" d="100"/>
        <a:sy n="168" d="100"/>
      </p:scale>
      <p:origin x="0" y="-56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microsoft.com/office/2016/11/relationships/changesInfo" Target="changesInfos/changesInfo1.xml"/><Relationship Id="rId5" Type="http://schemas.openxmlformats.org/officeDocument/2006/relationships/slide" Target="slides/slide1.xml"/><Relationship Id="rId61" Type="http://schemas.openxmlformats.org/officeDocument/2006/relationships/commentAuthors" Target="commentAuthor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notesMaster" Target="notesMasters/notesMaster1.xml"/><Relationship Id="rId67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handoutMaster" Target="handoutMasters/handout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vier Salvanhac" userId="0da36cc4-457a-4778-b556-ac58211c6308" providerId="ADAL" clId="{B1F8B7B1-D80B-4A5F-BA5E-817A67EFA4F5}"/>
    <pc:docChg chg="custSel addSld delSld modSld">
      <pc:chgData name="Javier Salvanhac" userId="0da36cc4-457a-4778-b556-ac58211c6308" providerId="ADAL" clId="{B1F8B7B1-D80B-4A5F-BA5E-817A67EFA4F5}" dt="2026-01-07T13:28:36.992" v="834" actId="120"/>
      <pc:docMkLst>
        <pc:docMk/>
      </pc:docMkLst>
      <pc:sldChg chg="modSp mod">
        <pc:chgData name="Javier Salvanhac" userId="0da36cc4-457a-4778-b556-ac58211c6308" providerId="ADAL" clId="{B1F8B7B1-D80B-4A5F-BA5E-817A67EFA4F5}" dt="2026-01-07T13:18:11.879" v="4" actId="20577"/>
        <pc:sldMkLst>
          <pc:docMk/>
          <pc:sldMk cId="3978975689" sldId="1411"/>
        </pc:sldMkLst>
        <pc:spChg chg="mod">
          <ac:chgData name="Javier Salvanhac" userId="0da36cc4-457a-4778-b556-ac58211c6308" providerId="ADAL" clId="{B1F8B7B1-D80B-4A5F-BA5E-817A67EFA4F5}" dt="2026-01-07T13:18:11.879" v="4" actId="20577"/>
          <ac:spMkLst>
            <pc:docMk/>
            <pc:sldMk cId="3978975689" sldId="1411"/>
            <ac:spMk id="2" creationId="{CA156018-25F1-4B7E-8CCF-977E4CE0CCE7}"/>
          </ac:spMkLst>
        </pc:spChg>
      </pc:sldChg>
      <pc:sldChg chg="del">
        <pc:chgData name="Javier Salvanhac" userId="0da36cc4-457a-4778-b556-ac58211c6308" providerId="ADAL" clId="{B1F8B7B1-D80B-4A5F-BA5E-817A67EFA4F5}" dt="2026-01-07T13:19:21.914" v="5" actId="47"/>
        <pc:sldMkLst>
          <pc:docMk/>
          <pc:sldMk cId="3485017456" sldId="1412"/>
        </pc:sldMkLst>
      </pc:sldChg>
      <pc:sldChg chg="modSp add mod">
        <pc:chgData name="Javier Salvanhac" userId="0da36cc4-457a-4778-b556-ac58211c6308" providerId="ADAL" clId="{B1F8B7B1-D80B-4A5F-BA5E-817A67EFA4F5}" dt="2026-01-07T13:28:36.992" v="834" actId="120"/>
        <pc:sldMkLst>
          <pc:docMk/>
          <pc:sldMk cId="3549167770" sldId="1550"/>
        </pc:sldMkLst>
        <pc:spChg chg="mod">
          <ac:chgData name="Javier Salvanhac" userId="0da36cc4-457a-4778-b556-ac58211c6308" providerId="ADAL" clId="{B1F8B7B1-D80B-4A5F-BA5E-817A67EFA4F5}" dt="2026-01-07T13:28:36.992" v="834" actId="120"/>
          <ac:spMkLst>
            <pc:docMk/>
            <pc:sldMk cId="3549167770" sldId="1550"/>
            <ac:spMk id="2" creationId="{069DFDFF-8115-FBD9-C5AE-59873483DAD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170583" cy="480389"/>
          </a:xfrm>
          <a:prstGeom prst="rect">
            <a:avLst/>
          </a:prstGeom>
        </p:spPr>
        <p:txBody>
          <a:bodyPr vert="horz" lIns="96650" tIns="48326" rIns="96650" bIns="4832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1" y="4"/>
            <a:ext cx="3170583" cy="480389"/>
          </a:xfrm>
          <a:prstGeom prst="rect">
            <a:avLst/>
          </a:prstGeom>
        </p:spPr>
        <p:txBody>
          <a:bodyPr vert="horz" wrap="square" lIns="96650" tIns="48326" rIns="96650" bIns="48326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F3EB8B8A-EEC8-B741-8C1C-E0ED074ADE05}" type="datetimeFigureOut">
              <a:rPr lang="en-US"/>
              <a:pPr>
                <a:defRPr/>
              </a:pPr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119175"/>
            <a:ext cx="3170583" cy="480389"/>
          </a:xfrm>
          <a:prstGeom prst="rect">
            <a:avLst/>
          </a:prstGeom>
        </p:spPr>
        <p:txBody>
          <a:bodyPr vert="horz" lIns="96650" tIns="48326" rIns="96650" bIns="4832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1" y="9119175"/>
            <a:ext cx="3170583" cy="480389"/>
          </a:xfrm>
          <a:prstGeom prst="rect">
            <a:avLst/>
          </a:prstGeom>
        </p:spPr>
        <p:txBody>
          <a:bodyPr vert="horz" wrap="square" lIns="96650" tIns="48326" rIns="96650" bIns="48326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518E65DD-7BDA-9943-A05D-80ECD8147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585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170583" cy="480389"/>
          </a:xfrm>
          <a:prstGeom prst="rect">
            <a:avLst/>
          </a:prstGeom>
        </p:spPr>
        <p:txBody>
          <a:bodyPr vert="horz" lIns="96650" tIns="48326" rIns="96650" bIns="4832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1" y="4"/>
            <a:ext cx="3170583" cy="480389"/>
          </a:xfrm>
          <a:prstGeom prst="rect">
            <a:avLst/>
          </a:prstGeom>
        </p:spPr>
        <p:txBody>
          <a:bodyPr vert="horz" wrap="square" lIns="96650" tIns="48326" rIns="96650" bIns="48326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A0449182-C55E-DE4C-A71A-D08CF4DD997C}" type="datetimeFigureOut">
              <a:rPr lang="en-US"/>
              <a:pPr>
                <a:defRPr/>
              </a:pPr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0" tIns="48326" rIns="96650" bIns="4832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6" cy="4320212"/>
          </a:xfrm>
          <a:prstGeom prst="rect">
            <a:avLst/>
          </a:prstGeom>
        </p:spPr>
        <p:txBody>
          <a:bodyPr vert="horz" lIns="96650" tIns="48326" rIns="96650" bIns="4832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9119175"/>
            <a:ext cx="3170583" cy="480389"/>
          </a:xfrm>
          <a:prstGeom prst="rect">
            <a:avLst/>
          </a:prstGeom>
        </p:spPr>
        <p:txBody>
          <a:bodyPr vert="horz" lIns="96650" tIns="48326" rIns="96650" bIns="4832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1" y="9119175"/>
            <a:ext cx="3170583" cy="480389"/>
          </a:xfrm>
          <a:prstGeom prst="rect">
            <a:avLst/>
          </a:prstGeom>
        </p:spPr>
        <p:txBody>
          <a:bodyPr vert="horz" wrap="square" lIns="96650" tIns="48326" rIns="96650" bIns="48326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DE7F37AD-274B-C84A-8CA2-A1ECB5A55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633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7F37AD-274B-C84A-8CA2-A1ECB5A55E5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9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2DD1A3A-CEAB-F740-80DE-CF8BC4845C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070100"/>
            <a:ext cx="12192000" cy="4787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BB3A05-3B48-4A3B-B381-487236A79D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8163" y="2401463"/>
            <a:ext cx="5876521" cy="1244987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05205-671C-4851-A851-F2F30C7849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6258" y="3667138"/>
            <a:ext cx="5876521" cy="383551"/>
          </a:xfrm>
        </p:spPr>
        <p:txBody>
          <a:bodyPr>
            <a:noAutofit/>
          </a:bodyPr>
          <a:lstStyle>
            <a:lvl1pPr marL="0" indent="0" algn="l">
              <a:buNone/>
              <a:defRPr sz="2201" b="0">
                <a:solidFill>
                  <a:schemeClr val="bg1"/>
                </a:solidFill>
              </a:defRPr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n-US" dirty="0"/>
              <a:t>Insert Subtitle Here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8F6BEBE-C94A-4588-BA70-8CA5F8ECB87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66257" y="4121967"/>
            <a:ext cx="3936802" cy="310896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1AB2BB-A64E-432D-B4D6-047307202B0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497" y="6519672"/>
            <a:ext cx="2743200" cy="228600"/>
          </a:xfrm>
        </p:spPr>
        <p:txBody>
          <a:bodyPr vert="horz" lIns="91440" tIns="45720" rIns="91440" bIns="45720" rtlCol="0" anchor="ctr"/>
          <a:lstStyle>
            <a:lvl1pPr>
              <a:defRPr lang="en-US" sz="9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Copyright information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D75748-DD81-C140-B4D7-C3035A6EC8B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7261" y="427145"/>
            <a:ext cx="2571036" cy="1249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979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8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Content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F644651-0F89-4E8E-B329-BDE6AF6F0024}"/>
              </a:ext>
            </a:extLst>
          </p:cNvPr>
          <p:cNvSpPr txBox="1"/>
          <p:nvPr userDrawn="1"/>
        </p:nvSpPr>
        <p:spPr>
          <a:xfrm>
            <a:off x="575313" y="6497787"/>
            <a:ext cx="3265167" cy="230832"/>
          </a:xfrm>
          <a:prstGeom prst="rect">
            <a:avLst/>
          </a:prstGeom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>
              <a:defRPr sz="900">
                <a:solidFill>
                  <a:srgbClr val="9D9FA2"/>
                </a:solidFill>
              </a:defRPr>
            </a:lvl1pPr>
          </a:lstStyle>
          <a:p>
            <a:pPr lvl="0"/>
            <a:r>
              <a:rPr lang="en-US" sz="900" dirty="0"/>
              <a:t>|  American Tower Confidential and Proprietary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A43322F-3A5C-4345-94F2-509244D37E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2564" y="2175193"/>
            <a:ext cx="5504688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1F46262-EAD8-4179-BE8F-FF8C9CED57A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21425" y="0"/>
            <a:ext cx="5870575" cy="6858000"/>
          </a:xfrm>
          <a:solidFill>
            <a:schemeClr val="tx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 sz="1100" b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To place an image here please select a photo from our DAM system and download it to your desktop. Then click the center icon to insert the image.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99B15AB7-6232-421E-BD25-E660D8DB989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5504689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C1F1292-7D0A-4DB8-ADE3-29B408B8B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1817" y="284513"/>
            <a:ext cx="5515584" cy="662781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AFC492-A789-4EB5-9194-FCAB65D2B64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0EED0-A36F-45A3-89CD-B8A035CE14A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326229" y="6521726"/>
            <a:ext cx="365760" cy="182880"/>
          </a:xfrm>
        </p:spPr>
        <p:txBody>
          <a:bodyPr/>
          <a:lstStyle/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6BD52F-F460-465F-96E9-568DBE4119FB}"/>
              </a:ext>
            </a:extLst>
          </p:cNvPr>
          <p:cNvCxnSpPr/>
          <p:nvPr userDrawn="1"/>
        </p:nvCxnSpPr>
        <p:spPr>
          <a:xfrm>
            <a:off x="457200" y="6404610"/>
            <a:ext cx="5852160" cy="0"/>
          </a:xfrm>
          <a:prstGeom prst="line">
            <a:avLst/>
          </a:prstGeom>
          <a:ln>
            <a:solidFill>
              <a:srgbClr val="9D9F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28A345-FF3F-49BF-8616-E59718204DE6}"/>
              </a:ext>
            </a:extLst>
          </p:cNvPr>
          <p:cNvCxnSpPr>
            <a:cxnSpLocks/>
          </p:cNvCxnSpPr>
          <p:nvPr userDrawn="1"/>
        </p:nvCxnSpPr>
        <p:spPr>
          <a:xfrm>
            <a:off x="457200" y="981582"/>
            <a:ext cx="5852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6038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 userDrawn="1">
          <p15:clr>
            <a:srgbClr val="FBAE40"/>
          </p15:clr>
        </p15:guide>
        <p15:guide id="3" pos="3696" userDrawn="1">
          <p15:clr>
            <a:srgbClr val="FBAE40"/>
          </p15:clr>
        </p15:guide>
        <p15:guide id="4" pos="3982" userDrawn="1">
          <p15:clr>
            <a:srgbClr val="FBAE40"/>
          </p15:clr>
        </p15:guide>
        <p15:guide id="5" orient="horz" pos="1147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_Content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A43322F-3A5C-4345-94F2-509244D37E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2564" y="2175193"/>
            <a:ext cx="5504688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1F46262-EAD8-4179-BE8F-FF8C9CED57A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21425" y="0"/>
            <a:ext cx="5870575" cy="6858000"/>
          </a:xfrm>
          <a:solidFill>
            <a:schemeClr val="tx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 sz="1100" b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To place an image here please select a photo from our DAM system and download it to your desktop. Then click the center icon to insert the image.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99B15AB7-6232-421E-BD25-E660D8DB989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416092"/>
            <a:ext cx="5504689" cy="548640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C1F1292-7D0A-4DB8-ADE3-29B408B8B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1816" y="410019"/>
            <a:ext cx="5515585" cy="9144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Insert Two-Line Slide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57CB3B-7EF6-4150-AAC6-B4795DBAB97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326229" y="6521726"/>
            <a:ext cx="365760" cy="182880"/>
          </a:xfrm>
        </p:spPr>
        <p:txBody>
          <a:bodyPr/>
          <a:lstStyle/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D932CC-8485-4BD6-B9CA-56B9C6BEBEF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61ED47-A859-4283-8D0C-706477253F16}"/>
              </a:ext>
            </a:extLst>
          </p:cNvPr>
          <p:cNvSpPr txBox="1"/>
          <p:nvPr userDrawn="1"/>
        </p:nvSpPr>
        <p:spPr>
          <a:xfrm>
            <a:off x="575313" y="6497787"/>
            <a:ext cx="3420615" cy="230832"/>
          </a:xfrm>
          <a:prstGeom prst="rect">
            <a:avLst/>
          </a:prstGeom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>
              <a:defRPr sz="900">
                <a:solidFill>
                  <a:srgbClr val="9D9FA2"/>
                </a:solidFill>
              </a:defRPr>
            </a:lvl1pPr>
          </a:lstStyle>
          <a:p>
            <a:pPr lvl="0"/>
            <a:r>
              <a:rPr lang="en-US" sz="900" dirty="0"/>
              <a:t>|  </a:t>
            </a:r>
            <a:r>
              <a:rPr lang="en-US" sz="900" b="0" i="0" u="none" strike="noStrike" kern="1200" dirty="0">
                <a:solidFill>
                  <a:srgbClr val="9D9FA2"/>
                </a:solidFill>
                <a:effectLst/>
                <a:latin typeface="+mn-lt"/>
                <a:ea typeface="+mn-ea"/>
                <a:cs typeface="+mn-cs"/>
              </a:rPr>
              <a:t>American Tower Confidential and Proprietary</a:t>
            </a:r>
            <a:endParaRPr lang="en-US" sz="9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F67714C-AD97-43AB-A801-704F76DCD73E}"/>
              </a:ext>
            </a:extLst>
          </p:cNvPr>
          <p:cNvCxnSpPr/>
          <p:nvPr userDrawn="1"/>
        </p:nvCxnSpPr>
        <p:spPr>
          <a:xfrm>
            <a:off x="457200" y="6404610"/>
            <a:ext cx="5852160" cy="0"/>
          </a:xfrm>
          <a:prstGeom prst="line">
            <a:avLst/>
          </a:prstGeom>
          <a:ln>
            <a:solidFill>
              <a:srgbClr val="9D9F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049CD2F-652A-4CCE-B738-B404527D272B}"/>
              </a:ext>
            </a:extLst>
          </p:cNvPr>
          <p:cNvCxnSpPr>
            <a:cxnSpLocks/>
          </p:cNvCxnSpPr>
          <p:nvPr userDrawn="1"/>
        </p:nvCxnSpPr>
        <p:spPr>
          <a:xfrm>
            <a:off x="457200" y="1379935"/>
            <a:ext cx="58521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37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 userDrawn="1">
          <p15:clr>
            <a:srgbClr val="FBAE40"/>
          </p15:clr>
        </p15:guide>
        <p15:guide id="3" pos="3696" userDrawn="1">
          <p15:clr>
            <a:srgbClr val="FBAE40"/>
          </p15:clr>
        </p15:guide>
        <p15:guide id="4" pos="3982" userDrawn="1">
          <p15:clr>
            <a:srgbClr val="FBAE40"/>
          </p15:clr>
        </p15:guide>
        <p15:guide id="5" orient="horz" pos="1147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Content_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71CE6D1-6BD8-4797-BA3A-99036600C4BF}"/>
              </a:ext>
            </a:extLst>
          </p:cNvPr>
          <p:cNvSpPr txBox="1"/>
          <p:nvPr userDrawn="1"/>
        </p:nvSpPr>
        <p:spPr>
          <a:xfrm>
            <a:off x="575313" y="6497787"/>
            <a:ext cx="3265167" cy="230832"/>
          </a:xfrm>
          <a:prstGeom prst="rect">
            <a:avLst/>
          </a:prstGeom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>
              <a:defRPr sz="900">
                <a:solidFill>
                  <a:srgbClr val="9D9FA2"/>
                </a:solidFill>
              </a:defRPr>
            </a:lvl1pPr>
          </a:lstStyle>
          <a:p>
            <a:pPr lvl="0"/>
            <a:r>
              <a:rPr lang="en-US" sz="900" dirty="0"/>
              <a:t>|  American Tower Confidential and Proprietary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D677636-CA40-476A-9F53-E1AFA85BBA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210550" y="0"/>
            <a:ext cx="3981450" cy="6858000"/>
          </a:xfrm>
          <a:solidFill>
            <a:schemeClr val="tx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 sz="1100" b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To place an image here please select a photo from our DAM system and download it to your desktop. Then click the center icon to insert the image.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A43322F-3A5C-4345-94F2-509244D37E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2564" y="2175193"/>
            <a:ext cx="7493974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52CB280E-2C26-4A4D-AC3E-B6A898DBB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48056857-2C5F-4FA1-A119-E09DED3452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7504722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DCCAB98C-AF46-4C4E-AD33-943E2699CE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1816" y="284513"/>
            <a:ext cx="7504722" cy="66278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B63AD-E021-416D-8CE3-FFEEAA09F8D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3D73539-8CAE-475D-BB25-069271AFF902}"/>
              </a:ext>
            </a:extLst>
          </p:cNvPr>
          <p:cNvCxnSpPr/>
          <p:nvPr userDrawn="1"/>
        </p:nvCxnSpPr>
        <p:spPr>
          <a:xfrm>
            <a:off x="457200" y="6404610"/>
            <a:ext cx="7744969" cy="0"/>
          </a:xfrm>
          <a:prstGeom prst="line">
            <a:avLst/>
          </a:prstGeom>
          <a:ln>
            <a:solidFill>
              <a:srgbClr val="9D9F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A35C0BC-97E9-424B-B941-77177B02EC08}"/>
              </a:ext>
            </a:extLst>
          </p:cNvPr>
          <p:cNvCxnSpPr>
            <a:cxnSpLocks/>
          </p:cNvCxnSpPr>
          <p:nvPr userDrawn="1"/>
        </p:nvCxnSpPr>
        <p:spPr>
          <a:xfrm>
            <a:off x="457200" y="981582"/>
            <a:ext cx="77449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5804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pos="2508" userDrawn="1">
          <p15:clr>
            <a:srgbClr val="FBAE40"/>
          </p15:clr>
        </p15:guide>
        <p15:guide id="4" pos="2731" userDrawn="1">
          <p15:clr>
            <a:srgbClr val="FBAE40"/>
          </p15:clr>
        </p15:guide>
        <p15:guide id="5" orient="horz" pos="1147" userDrawn="1">
          <p15:clr>
            <a:srgbClr val="FBAE40"/>
          </p15:clr>
        </p15:guide>
        <p15:guide id="6" pos="4949" userDrawn="1">
          <p15:clr>
            <a:srgbClr val="FBAE40"/>
          </p15:clr>
        </p15:guide>
        <p15:guide id="7" pos="517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_Content_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A43322F-3A5C-4345-94F2-509244D37E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2564" y="2175193"/>
            <a:ext cx="7493974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52CB280E-2C26-4A4D-AC3E-B6A898DBB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D677636-CA40-476A-9F53-E1AFA85BBA2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210550" y="0"/>
            <a:ext cx="3981450" cy="6858000"/>
          </a:xfrm>
          <a:solidFill>
            <a:schemeClr val="tx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 sz="1100" b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To place an image here please select a photo from our DAM system and download it to your desktop. Then click the center icon to insert the image.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48056857-2C5F-4FA1-A119-E09DED34528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416094"/>
            <a:ext cx="7504722" cy="548640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DCCAB98C-AF46-4C4E-AD33-943E2699CE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1816" y="409787"/>
            <a:ext cx="7504722" cy="914400"/>
          </a:xfrm>
        </p:spPr>
        <p:txBody>
          <a:bodyPr/>
          <a:lstStyle>
            <a:lvl1pPr>
              <a:defRPr sz="3200" baseline="0"/>
            </a:lvl1pPr>
          </a:lstStyle>
          <a:p>
            <a:r>
              <a:rPr lang="en-US" dirty="0"/>
              <a:t>Insert Two-Line Slide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28369E2-9887-42F2-A811-47464242B6E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E186C3-8D46-4ADB-A9EB-5A8F1227CE55}"/>
              </a:ext>
            </a:extLst>
          </p:cNvPr>
          <p:cNvSpPr txBox="1"/>
          <p:nvPr userDrawn="1"/>
        </p:nvSpPr>
        <p:spPr>
          <a:xfrm>
            <a:off x="575314" y="6497787"/>
            <a:ext cx="3649215" cy="230832"/>
          </a:xfrm>
          <a:prstGeom prst="rect">
            <a:avLst/>
          </a:prstGeom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>
              <a:defRPr sz="900">
                <a:solidFill>
                  <a:srgbClr val="9D9FA2"/>
                </a:solidFill>
              </a:defRPr>
            </a:lvl1pPr>
          </a:lstStyle>
          <a:p>
            <a:pPr lvl="0"/>
            <a:r>
              <a:rPr lang="en-US" sz="900" dirty="0"/>
              <a:t>|  </a:t>
            </a:r>
            <a:r>
              <a:rPr lang="en-US" sz="900" b="0" i="0" u="none" strike="noStrike" kern="1200" dirty="0">
                <a:solidFill>
                  <a:srgbClr val="9D9FA2"/>
                </a:solidFill>
                <a:effectLst/>
                <a:latin typeface="+mn-lt"/>
                <a:ea typeface="+mn-ea"/>
                <a:cs typeface="+mn-cs"/>
              </a:rPr>
              <a:t>American Tower Confidential and Proprietary</a:t>
            </a:r>
            <a:endParaRPr lang="en-US" sz="9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EB09565-791C-4D32-BC69-A8FC2BBB7B25}"/>
              </a:ext>
            </a:extLst>
          </p:cNvPr>
          <p:cNvCxnSpPr/>
          <p:nvPr userDrawn="1"/>
        </p:nvCxnSpPr>
        <p:spPr>
          <a:xfrm>
            <a:off x="457200" y="6404610"/>
            <a:ext cx="7744969" cy="0"/>
          </a:xfrm>
          <a:prstGeom prst="line">
            <a:avLst/>
          </a:prstGeom>
          <a:ln>
            <a:solidFill>
              <a:srgbClr val="9D9F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E9132E5-B521-4532-AAC1-AAC8B09664AD}"/>
              </a:ext>
            </a:extLst>
          </p:cNvPr>
          <p:cNvCxnSpPr>
            <a:cxnSpLocks/>
          </p:cNvCxnSpPr>
          <p:nvPr userDrawn="1"/>
        </p:nvCxnSpPr>
        <p:spPr>
          <a:xfrm>
            <a:off x="457200" y="1379934"/>
            <a:ext cx="7744969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086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pos="2508" userDrawn="1">
          <p15:clr>
            <a:srgbClr val="FBAE40"/>
          </p15:clr>
        </p15:guide>
        <p15:guide id="4" pos="2731" userDrawn="1">
          <p15:clr>
            <a:srgbClr val="FBAE40"/>
          </p15:clr>
        </p15:guide>
        <p15:guide id="5" orient="horz" pos="1147" userDrawn="1">
          <p15:clr>
            <a:srgbClr val="FBAE40"/>
          </p15:clr>
        </p15:guide>
        <p15:guide id="6" pos="4949" userDrawn="1">
          <p15:clr>
            <a:srgbClr val="FBAE40"/>
          </p15:clr>
        </p15:guide>
        <p15:guide id="7" pos="5172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Line Title_Large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E34E6CC2-2023-104C-8A0A-CCDDBCE811C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" y="983976"/>
            <a:ext cx="12192000" cy="5874025"/>
          </a:xfrm>
          <a:solidFill>
            <a:schemeClr val="tx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 sz="1100" b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To place an image here please select a photo from our DAM system and download it to your desktop. Then click the center icon to insert the image.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DB6D50-576E-4A66-A961-B91958AD155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1C24B4BA-FC94-664D-9D2F-CE5D2DC98C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1816" y="284513"/>
            <a:ext cx="11370014" cy="66278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</p:spTree>
    <p:extLst>
      <p:ext uri="{BB962C8B-B14F-4D97-AF65-F5344CB8AC3E}">
        <p14:creationId xmlns:p14="http://schemas.microsoft.com/office/powerpoint/2010/main" val="105938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ubtitle Full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DA6DADAC-8CC4-4B4F-B2F4-29E48F870E32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0" y="1991714"/>
            <a:ext cx="12192000" cy="4913585"/>
          </a:xfrm>
          <a:solidFill>
            <a:schemeClr val="tx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marR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 sz="1100" b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914423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To place an image here please select a photo from our DAM system and download it to your desktop. Then click the center icon to insert the image.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534738-493F-4EC2-AB2A-6A7BAE964C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11382375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0A906F-2283-47B2-95AB-A571CC354C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5638DC5-3913-492E-9515-FCF3551296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68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orient="horz" pos="114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534738-493F-4EC2-AB2A-6A7BAE964C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11382375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6195F86F-797D-4AC1-AE9D-6559DB1E2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0A906F-2283-47B2-95AB-A571CC354C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5638DC5-3913-492E-9515-FCF3551296B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7082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orient="horz" pos="1147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w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2A6B24-6717-492E-B744-0412B5563CF0}"/>
              </a:ext>
            </a:extLst>
          </p:cNvPr>
          <p:cNvSpPr/>
          <p:nvPr userDrawn="1"/>
        </p:nvSpPr>
        <p:spPr>
          <a:xfrm>
            <a:off x="0" y="4352544"/>
            <a:ext cx="12192000" cy="25054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D80D9B-8D95-44D6-B95B-C1CC22CAD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A737491-3CB8-454A-9DF5-A1D299A91A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68944" y="4745906"/>
            <a:ext cx="6952886" cy="1784511"/>
          </a:xfrm>
        </p:spPr>
        <p:txBody>
          <a:bodyPr/>
          <a:lstStyle>
            <a:lvl1pPr>
              <a:spcAft>
                <a:spcPts val="0"/>
              </a:spcAft>
              <a:defRPr sz="2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0"/>
              </a:spcAft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D5636913-F004-4DC2-9FD7-CF98D31CF27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544764" y="4819651"/>
            <a:ext cx="1589087" cy="1636946"/>
          </a:xfrm>
          <a:solidFill>
            <a:schemeClr val="tx1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>
              <a:defRPr sz="1100" b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To insert your head shot click the center icon.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474DC5-E758-ED42-A690-CE30ACC84A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65223" y="1872875"/>
            <a:ext cx="27432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163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ing slide w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0676EC4-619B-4EA3-972A-D87390F63021}"/>
              </a:ext>
            </a:extLst>
          </p:cNvPr>
          <p:cNvSpPr/>
          <p:nvPr userDrawn="1"/>
        </p:nvSpPr>
        <p:spPr>
          <a:xfrm>
            <a:off x="0" y="4352544"/>
            <a:ext cx="12192000" cy="25054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D80D9B-8D95-44D6-B95B-C1CC22CAD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816" y="284513"/>
            <a:ext cx="11370014" cy="6627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A737491-3CB8-454A-9DF5-A1D299A91A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1815" y="4745906"/>
            <a:ext cx="6952886" cy="1784511"/>
          </a:xfrm>
        </p:spPr>
        <p:txBody>
          <a:bodyPr/>
          <a:lstStyle>
            <a:lvl1pPr>
              <a:spcAft>
                <a:spcPts val="0"/>
              </a:spcAft>
              <a:defRPr sz="24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Aft>
                <a:spcPts val="0"/>
              </a:spcAft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1F1B26-BCE4-3845-BC61-4C272298A3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65223" y="1872875"/>
            <a:ext cx="27432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532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3508D-8A11-4E3A-93C2-02D70EE8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409A901-8C41-4E5A-8062-052D5CDCAD9D}"/>
              </a:ext>
            </a:extLst>
          </p:cNvPr>
          <p:cNvCxnSpPr/>
          <p:nvPr userDrawn="1"/>
        </p:nvCxnSpPr>
        <p:spPr>
          <a:xfrm>
            <a:off x="457200" y="6404610"/>
            <a:ext cx="11277600" cy="0"/>
          </a:xfrm>
          <a:prstGeom prst="line">
            <a:avLst/>
          </a:prstGeom>
          <a:ln>
            <a:solidFill>
              <a:srgbClr val="9D9F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9DB6D50-576E-4A66-A961-B91958AD155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E8986A-13AB-4E8F-B415-D998E8598EC6}"/>
              </a:ext>
            </a:extLst>
          </p:cNvPr>
          <p:cNvSpPr txBox="1"/>
          <p:nvPr userDrawn="1"/>
        </p:nvSpPr>
        <p:spPr>
          <a:xfrm>
            <a:off x="575314" y="6497787"/>
            <a:ext cx="4014975" cy="230832"/>
          </a:xfrm>
          <a:prstGeom prst="rect">
            <a:avLst/>
          </a:prstGeom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>
              <a:defRPr sz="900">
                <a:solidFill>
                  <a:srgbClr val="9D9FA2"/>
                </a:solidFill>
              </a:defRPr>
            </a:lvl1pPr>
          </a:lstStyle>
          <a:p>
            <a:pPr lvl="0"/>
            <a:r>
              <a:rPr lang="en-US" sz="900" dirty="0"/>
              <a:t>|  </a:t>
            </a:r>
            <a:r>
              <a:rPr lang="en-US" sz="900" b="0" i="0" u="none" strike="noStrike" kern="1200" dirty="0">
                <a:solidFill>
                  <a:srgbClr val="9D9FA2"/>
                </a:solidFill>
                <a:effectLst/>
                <a:latin typeface="+mn-lt"/>
                <a:ea typeface="+mn-ea"/>
                <a:cs typeface="+mn-cs"/>
              </a:rPr>
              <a:t>American Tower Confidential and Proprietary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3103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B3A05-3B48-4A3B-B381-487236A79D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86466" y="2401462"/>
            <a:ext cx="10438809" cy="935728"/>
          </a:xfrm>
        </p:spPr>
        <p:txBody>
          <a:bodyPr anchor="ctr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05205-671C-4851-A851-F2F30C7849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84561" y="3404088"/>
            <a:ext cx="10438809" cy="383551"/>
          </a:xfrm>
        </p:spPr>
        <p:txBody>
          <a:bodyPr anchor="ctr">
            <a:noAutofit/>
          </a:bodyPr>
          <a:lstStyle>
            <a:lvl1pPr marL="0" indent="0" algn="l">
              <a:buNone/>
              <a:defRPr sz="2201" b="0">
                <a:solidFill>
                  <a:schemeClr val="bg1"/>
                </a:solidFill>
              </a:defRPr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n-US" dirty="0"/>
              <a:t>Insert Subtitle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D9D1B6-239E-6B40-8FFD-DFCB5E179E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452438"/>
            <a:ext cx="1739348" cy="845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9713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80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0F2C61A-85DB-42B3-945F-B0732C4C324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2258" y="2175193"/>
            <a:ext cx="11391900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534738-493F-4EC2-AB2A-6A7BAE964C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11382375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6195F86F-797D-4AC1-AE9D-6559DB1E2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660CC7-704E-4BB1-8E49-4B7A090006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B6AE8DC-2A33-48BE-96E5-B53B533DC6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257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orient="horz" pos="114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y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6195F86F-797D-4AC1-AE9D-6559DB1E2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660CC7-704E-4BB1-8E49-4B7A090006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9B6AE8DC-2A33-48BE-96E5-B53B533DC6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113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orient="horz" pos="114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0F2C61A-85DB-42B3-945F-B0732C4C324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2258" y="1246096"/>
            <a:ext cx="11391900" cy="501056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02207-2ADC-496D-9093-BEE12584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6195F86F-797D-4AC1-AE9D-6559DB1E2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3AAE7CED-A5DB-420F-80E6-91A1BBF53B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</p:spTree>
    <p:extLst>
      <p:ext uri="{BB962C8B-B14F-4D97-AF65-F5344CB8AC3E}">
        <p14:creationId xmlns:p14="http://schemas.microsoft.com/office/powerpoint/2010/main" val="574033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orient="horz" pos="114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120024-EE4D-48E6-AEAD-08C95A005F28}"/>
              </a:ext>
            </a:extLst>
          </p:cNvPr>
          <p:cNvCxnSpPr/>
          <p:nvPr userDrawn="1"/>
        </p:nvCxnSpPr>
        <p:spPr>
          <a:xfrm>
            <a:off x="457200" y="6404610"/>
            <a:ext cx="11277600" cy="0"/>
          </a:xfrm>
          <a:prstGeom prst="line">
            <a:avLst/>
          </a:prstGeom>
          <a:ln>
            <a:solidFill>
              <a:srgbClr val="9D9F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2916FA6-716B-4A21-B35C-BFE1F90BF3A4}"/>
              </a:ext>
            </a:extLst>
          </p:cNvPr>
          <p:cNvCxnSpPr>
            <a:cxnSpLocks/>
          </p:cNvCxnSpPr>
          <p:nvPr userDrawn="1"/>
        </p:nvCxnSpPr>
        <p:spPr>
          <a:xfrm>
            <a:off x="458740" y="1376032"/>
            <a:ext cx="112760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0F2C61A-85DB-42B3-945F-B0732C4C324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2258" y="1712259"/>
            <a:ext cx="11391900" cy="454439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6195F86F-797D-4AC1-AE9D-6559DB1E2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3AAE7CED-A5DB-420F-80E6-91A1BBF53B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1816" y="410014"/>
            <a:ext cx="11370014" cy="914400"/>
          </a:xfrm>
        </p:spPr>
        <p:txBody>
          <a:bodyPr/>
          <a:lstStyle>
            <a:lvl1pPr>
              <a:defRPr sz="3200" baseline="0"/>
            </a:lvl1pPr>
          </a:lstStyle>
          <a:p>
            <a:r>
              <a:rPr lang="en-US" dirty="0"/>
              <a:t>Insert Two-Line Slide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F1C4E8B-89AD-48F0-BF02-87AED3E50DE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FD2D23B-1014-4EEC-8CA1-05FE1C6693FF}"/>
              </a:ext>
            </a:extLst>
          </p:cNvPr>
          <p:cNvSpPr txBox="1"/>
          <p:nvPr userDrawn="1"/>
        </p:nvSpPr>
        <p:spPr>
          <a:xfrm>
            <a:off x="575314" y="6497787"/>
            <a:ext cx="3393183" cy="230832"/>
          </a:xfrm>
          <a:prstGeom prst="rect">
            <a:avLst/>
          </a:prstGeom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>
              <a:defRPr sz="900">
                <a:solidFill>
                  <a:srgbClr val="9D9FA2"/>
                </a:solidFill>
              </a:defRPr>
            </a:lvl1pPr>
          </a:lstStyle>
          <a:p>
            <a:pPr lvl="0"/>
            <a:r>
              <a:rPr lang="en-US" sz="900" dirty="0"/>
              <a:t>|  </a:t>
            </a:r>
            <a:r>
              <a:rPr lang="en-US" sz="900" b="0" i="0" u="none" strike="noStrike" kern="1200" dirty="0">
                <a:solidFill>
                  <a:srgbClr val="9D9FA2"/>
                </a:solidFill>
                <a:effectLst/>
                <a:latin typeface="+mn-lt"/>
                <a:ea typeface="+mn-ea"/>
                <a:cs typeface="+mn-cs"/>
              </a:rPr>
              <a:t>American Tower Confidential and Proprietary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20151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orient="horz" pos="1147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A43322F-3A5C-4345-94F2-509244D37E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2564" y="2175193"/>
            <a:ext cx="5504688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97F9E62-E5E9-4D2D-89E0-B32B078F363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3652" y="2175193"/>
            <a:ext cx="5501148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64">
            <a:extLst>
              <a:ext uri="{FF2B5EF4-FFF2-40B4-BE49-F238E27FC236}">
                <a16:creationId xmlns:a16="http://schemas.microsoft.com/office/drawing/2014/main" id="{753B6AD6-1B8E-4AA7-84AB-0AA338E7D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F3A66A8A-8424-49D6-B58C-FF4E4E7F9A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11382375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D1E5D0C4-9C69-45C4-92BE-48086E8DFB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C9A3702-ABFC-4E5E-BF91-D73E441467F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79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pos="3696" userDrawn="1">
          <p15:clr>
            <a:srgbClr val="FBAE40"/>
          </p15:clr>
        </p15:guide>
        <p15:guide id="4" pos="3982" userDrawn="1">
          <p15:clr>
            <a:srgbClr val="FBAE40"/>
          </p15:clr>
        </p15:guide>
        <p15:guide id="5" orient="horz" pos="1147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Three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A43322F-3A5C-4345-94F2-509244D37E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2564" y="2175193"/>
            <a:ext cx="3618886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02207-2ADC-496D-9093-BEE12584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97F9E62-E5E9-4D2D-89E0-B32B078F363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37704" y="2175193"/>
            <a:ext cx="3618834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3F1A39-46F8-46F8-BFCD-07B7E883672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112791" y="2175193"/>
            <a:ext cx="3622009" cy="408146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52CB280E-2C26-4A4D-AC3E-B6A898DBB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EA22AAC-C6C2-4C77-B50F-17D0D95448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11382375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8985A5-D1CA-4FB3-9ECD-65719890AB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Insert One-Line Slide Title</a:t>
            </a:r>
          </a:p>
        </p:txBody>
      </p:sp>
    </p:spTree>
    <p:extLst>
      <p:ext uri="{BB962C8B-B14F-4D97-AF65-F5344CB8AC3E}">
        <p14:creationId xmlns:p14="http://schemas.microsoft.com/office/powerpoint/2010/main" val="2894843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pos="2508" userDrawn="1">
          <p15:clr>
            <a:srgbClr val="FBAE40"/>
          </p15:clr>
        </p15:guide>
        <p15:guide id="4" pos="2731" userDrawn="1">
          <p15:clr>
            <a:srgbClr val="FBAE40"/>
          </p15:clr>
        </p15:guide>
        <p15:guide id="5" orient="horz" pos="1147" userDrawn="1">
          <p15:clr>
            <a:srgbClr val="FBAE40"/>
          </p15:clr>
        </p15:guide>
        <p15:guide id="6" pos="4949" userDrawn="1">
          <p15:clr>
            <a:srgbClr val="FBAE40"/>
          </p15:clr>
        </p15:guide>
        <p15:guide id="7" pos="517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ur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A43322F-3A5C-4345-94F2-509244D37EC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62566" y="2175193"/>
            <a:ext cx="2745761" cy="408146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400"/>
              </a:spcAft>
              <a:defRPr sz="1600"/>
            </a:lvl1pPr>
            <a:lvl2pPr>
              <a:lnSpc>
                <a:spcPct val="100000"/>
              </a:lnSpc>
              <a:spcAft>
                <a:spcPts val="900"/>
              </a:spcAft>
              <a:defRPr sz="1600"/>
            </a:lvl2pPr>
            <a:lvl3pPr>
              <a:lnSpc>
                <a:spcPct val="100000"/>
              </a:lnSpc>
              <a:defRPr sz="1401"/>
            </a:lvl3pPr>
            <a:lvl4pPr>
              <a:lnSpc>
                <a:spcPct val="100000"/>
              </a:lnSpc>
              <a:defRPr sz="1401"/>
            </a:lvl4pPr>
            <a:lvl5pPr>
              <a:lnSpc>
                <a:spcPct val="100000"/>
              </a:lnSpc>
              <a:defRPr sz="140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02207-2ADC-496D-9093-BEE125846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97F9E62-E5E9-4D2D-89E0-B32B078F363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241211" y="2175193"/>
            <a:ext cx="2739393" cy="408146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201"/>
              </a:spcAft>
              <a:defRPr sz="1600"/>
            </a:lvl1pPr>
            <a:lvl2pPr>
              <a:lnSpc>
                <a:spcPct val="100000"/>
              </a:lnSpc>
              <a:spcAft>
                <a:spcPts val="900"/>
              </a:spcAft>
              <a:defRPr sz="1600"/>
            </a:lvl2pPr>
            <a:lvl3pPr>
              <a:lnSpc>
                <a:spcPct val="100000"/>
              </a:lnSpc>
              <a:defRPr sz="1401"/>
            </a:lvl3pPr>
            <a:lvl4pPr>
              <a:lnSpc>
                <a:spcPct val="100000"/>
              </a:lnSpc>
              <a:defRPr sz="1401"/>
            </a:lvl4pPr>
            <a:lvl5pPr>
              <a:lnSpc>
                <a:spcPct val="100000"/>
              </a:lnSpc>
              <a:defRPr sz="140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3F1A39-46F8-46F8-BFCD-07B7E883672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13486" y="2175193"/>
            <a:ext cx="2743200" cy="4081462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201"/>
              </a:spcAft>
              <a:defRPr sz="1600"/>
            </a:lvl1pPr>
            <a:lvl2pPr>
              <a:lnSpc>
                <a:spcPct val="100000"/>
              </a:lnSpc>
              <a:spcAft>
                <a:spcPts val="900"/>
              </a:spcAft>
              <a:defRPr sz="1600"/>
            </a:lvl2pPr>
            <a:lvl3pPr>
              <a:lnSpc>
                <a:spcPct val="100000"/>
              </a:lnSpc>
              <a:defRPr sz="1401"/>
            </a:lvl3pPr>
            <a:lvl4pPr>
              <a:lnSpc>
                <a:spcPct val="100000"/>
              </a:lnSpc>
              <a:defRPr sz="1401"/>
            </a:lvl4pPr>
            <a:lvl5pPr>
              <a:lnSpc>
                <a:spcPct val="100000"/>
              </a:lnSpc>
              <a:defRPr sz="140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64">
            <a:extLst>
              <a:ext uri="{FF2B5EF4-FFF2-40B4-BE49-F238E27FC236}">
                <a16:creationId xmlns:a16="http://schemas.microsoft.com/office/drawing/2014/main" id="{52CB280E-2C26-4A4D-AC3E-B6A898DBB5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31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EA22AAC-C6C2-4C77-B50F-17D0D95448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817" y="1012677"/>
            <a:ext cx="11382375" cy="808186"/>
          </a:xfrm>
        </p:spPr>
        <p:txBody>
          <a:bodyPr lIns="91440" tIns="45720" rIns="91440" bIns="45720">
            <a:noAutofit/>
          </a:bodyPr>
          <a:lstStyle>
            <a:lvl1pPr>
              <a:lnSpc>
                <a:spcPct val="100000"/>
              </a:lnSpc>
              <a:defRPr sz="2400" b="0">
                <a:solidFill>
                  <a:schemeClr val="tx1"/>
                </a:solidFill>
              </a:defRPr>
            </a:lvl1pPr>
            <a:lvl2pPr>
              <a:defRPr sz="2400" b="0">
                <a:solidFill>
                  <a:schemeClr val="tx1"/>
                </a:solidFill>
              </a:defRPr>
            </a:lvl2pPr>
            <a:lvl3pPr>
              <a:defRPr sz="1600" b="0">
                <a:solidFill>
                  <a:schemeClr val="tx1"/>
                </a:solidFill>
              </a:defRPr>
            </a:lvl3pPr>
            <a:lvl4pPr>
              <a:defRPr sz="1401" b="0">
                <a:solidFill>
                  <a:schemeClr val="tx1"/>
                </a:solidFill>
              </a:defRPr>
            </a:lvl4pPr>
            <a:lvl5pPr>
              <a:defRPr sz="1401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Insert Slide Introductory Copy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D563F1-0A4E-4A13-AA12-5449C5770F1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989570" y="2175193"/>
            <a:ext cx="2743200" cy="40782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Aft>
                <a:spcPts val="201"/>
              </a:spcAft>
              <a:defRPr sz="1600"/>
            </a:lvl1pPr>
            <a:lvl2pPr>
              <a:lnSpc>
                <a:spcPct val="100000"/>
              </a:lnSpc>
              <a:spcAft>
                <a:spcPts val="900"/>
              </a:spcAft>
              <a:defRPr sz="1600"/>
            </a:lvl2pPr>
            <a:lvl3pPr>
              <a:lnSpc>
                <a:spcPct val="100000"/>
              </a:lnSpc>
              <a:defRPr sz="1401"/>
            </a:lvl3pPr>
            <a:lvl4pPr>
              <a:lnSpc>
                <a:spcPct val="100000"/>
              </a:lnSpc>
              <a:defRPr sz="1401"/>
            </a:lvl4pPr>
            <a:lvl5pPr>
              <a:lnSpc>
                <a:spcPct val="100000"/>
              </a:lnSpc>
              <a:defRPr sz="1401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74DAFA6F-6380-46B4-9B0B-827242800E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One-Line Slide Title</a:t>
            </a:r>
          </a:p>
        </p:txBody>
      </p:sp>
    </p:spTree>
    <p:extLst>
      <p:ext uri="{BB962C8B-B14F-4D97-AF65-F5344CB8AC3E}">
        <p14:creationId xmlns:p14="http://schemas.microsoft.com/office/powerpoint/2010/main" val="29854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54" userDrawn="1">
          <p15:clr>
            <a:srgbClr val="FBAE40"/>
          </p15:clr>
        </p15:guide>
        <p15:guide id="3" pos="1958" userDrawn="1">
          <p15:clr>
            <a:srgbClr val="FBAE40"/>
          </p15:clr>
        </p15:guide>
        <p15:guide id="4" pos="2100" userDrawn="1">
          <p15:clr>
            <a:srgbClr val="FBAE40"/>
          </p15:clr>
        </p15:guide>
        <p15:guide id="5" orient="horz" pos="1147" userDrawn="1">
          <p15:clr>
            <a:srgbClr val="FBAE40"/>
          </p15:clr>
        </p15:guide>
        <p15:guide id="8" pos="3770" userDrawn="1">
          <p15:clr>
            <a:srgbClr val="FBAE40"/>
          </p15:clr>
        </p15:guide>
        <p15:guide id="9" pos="3913" userDrawn="1">
          <p15:clr>
            <a:srgbClr val="FBAE40"/>
          </p15:clr>
        </p15:guide>
        <p15:guide id="10" pos="5585" userDrawn="1">
          <p15:clr>
            <a:srgbClr val="FBAE40"/>
          </p15:clr>
        </p15:guide>
        <p15:guide id="11" pos="572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A2B7BA-447C-4533-9762-8AB89DCF2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816" y="284513"/>
            <a:ext cx="11370014" cy="6627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Insert One-Line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4415B-AA7D-41F5-91F2-310F687C7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783" y="1098700"/>
            <a:ext cx="11366090" cy="5158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Level 1 – Sub-header text</a:t>
            </a:r>
          </a:p>
          <a:p>
            <a:pPr lvl="1"/>
            <a:r>
              <a:rPr lang="en-US" dirty="0"/>
              <a:t>Level 2 – Plain text</a:t>
            </a:r>
          </a:p>
          <a:p>
            <a:pPr lvl="2"/>
            <a:r>
              <a:rPr lang="en-US" dirty="0"/>
              <a:t>Level three – first bullet text</a:t>
            </a:r>
          </a:p>
          <a:p>
            <a:pPr lvl="3"/>
            <a:r>
              <a:rPr lang="en-US" dirty="0"/>
              <a:t>Level four – second bullet text</a:t>
            </a:r>
          </a:p>
          <a:p>
            <a:pPr lvl="4"/>
            <a:r>
              <a:rPr lang="en-US" dirty="0"/>
              <a:t>Level five – third bullet 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22438-90A1-4268-BD27-A59DAE1B81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250" y="6508486"/>
            <a:ext cx="4115934" cy="216982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r">
              <a:lnSpc>
                <a:spcPct val="90000"/>
              </a:lnSpc>
              <a:defRPr sz="900">
                <a:solidFill>
                  <a:srgbClr val="9D9FA2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B020628-A289-47F9-802E-6BBC8F6B178B}"/>
              </a:ext>
            </a:extLst>
          </p:cNvPr>
          <p:cNvCxnSpPr/>
          <p:nvPr userDrawn="1"/>
        </p:nvCxnSpPr>
        <p:spPr>
          <a:xfrm>
            <a:off x="457200" y="6404610"/>
            <a:ext cx="11277600" cy="0"/>
          </a:xfrm>
          <a:prstGeom prst="line">
            <a:avLst/>
          </a:prstGeom>
          <a:ln>
            <a:solidFill>
              <a:srgbClr val="9D9F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28D9711F-9A92-45F0-ACA6-DC9D071EA966}"/>
              </a:ext>
            </a:extLst>
          </p:cNvPr>
          <p:cNvCxnSpPr>
            <a:cxnSpLocks/>
          </p:cNvCxnSpPr>
          <p:nvPr userDrawn="1"/>
        </p:nvCxnSpPr>
        <p:spPr>
          <a:xfrm>
            <a:off x="458740" y="981582"/>
            <a:ext cx="112760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lide Number Placeholder 64">
            <a:extLst>
              <a:ext uri="{FF2B5EF4-FFF2-40B4-BE49-F238E27FC236}">
                <a16:creationId xmlns:a16="http://schemas.microsoft.com/office/drawing/2014/main" id="{B15BAF32-D999-45CB-A402-069AA03B5F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26229" y="6521726"/>
            <a:ext cx="365760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smtClean="0">
                <a:solidFill>
                  <a:srgbClr val="9D9FA2"/>
                </a:solidFill>
              </a:defRPr>
            </a:lvl1pPr>
          </a:lstStyle>
          <a:p>
            <a:fld id="{AD77D0B2-A74F-4C7C-97A5-C217087AD0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360EAB-6662-4F3F-A847-0A36156DA413}"/>
              </a:ext>
            </a:extLst>
          </p:cNvPr>
          <p:cNvSpPr txBox="1"/>
          <p:nvPr userDrawn="1"/>
        </p:nvSpPr>
        <p:spPr>
          <a:xfrm>
            <a:off x="575313" y="6497787"/>
            <a:ext cx="3265167" cy="230832"/>
          </a:xfrm>
          <a:prstGeom prst="rect">
            <a:avLst/>
          </a:prstGeom>
        </p:spPr>
        <p:txBody>
          <a:bodyPr vert="horz" lIns="91440" tIns="45721" rIns="91440" bIns="45721" rtlCol="0" anchor="ctr"/>
          <a:lstStyle>
            <a:defPPr>
              <a:defRPr lang="en-US"/>
            </a:defPPr>
            <a:lvl1pPr>
              <a:defRPr sz="900">
                <a:solidFill>
                  <a:srgbClr val="9D9FA2"/>
                </a:solidFill>
              </a:defRPr>
            </a:lvl1pPr>
          </a:lstStyle>
          <a:p>
            <a:pPr lvl="0"/>
            <a:r>
              <a:rPr lang="en-US" sz="900" dirty="0"/>
              <a:t>|  American Tower Confidential and Proprietary</a:t>
            </a:r>
          </a:p>
        </p:txBody>
      </p:sp>
    </p:spTree>
    <p:extLst>
      <p:ext uri="{BB962C8B-B14F-4D97-AF65-F5344CB8AC3E}">
        <p14:creationId xmlns:p14="http://schemas.microsoft.com/office/powerpoint/2010/main" val="196060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4003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  <p:sldLayoutId id="2147483992" r:id="rId18"/>
    <p:sldLayoutId id="2147483993" r:id="rId19"/>
  </p:sldLayoutIdLst>
  <p:hf hdr="0" dt="0"/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2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-180005" algn="l" defTabSz="914423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0" indent="-180005" algn="l" defTabSz="914423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180005" algn="l" defTabSz="914423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10000"/>
        <a:buFont typeface="Wingdings" panose="05000000000000000000" pitchFamily="2" charset="2"/>
        <a:buChar char=""/>
        <a:defRPr sz="1401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-180005" algn="l" defTabSz="914423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-180005" algn="l" defTabSz="914423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pos="7392" userDrawn="1">
          <p15:clr>
            <a:srgbClr val="F26B43"/>
          </p15:clr>
        </p15:guide>
        <p15:guide id="4" orient="horz" pos="285" userDrawn="1">
          <p15:clr>
            <a:srgbClr val="F26B43"/>
          </p15:clr>
        </p15:guide>
        <p15:guide id="5" orient="horz" pos="14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56018-25F1-4B7E-8CCF-977E4CE0CC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Acronimo</a:t>
            </a:r>
            <a:r>
              <a:rPr lang="en-US" dirty="0"/>
              <a:t>  CONNECT MASTER 2026 V1</a:t>
            </a:r>
          </a:p>
        </p:txBody>
      </p:sp>
    </p:spTree>
    <p:extLst>
      <p:ext uri="{BB962C8B-B14F-4D97-AF65-F5344CB8AC3E}">
        <p14:creationId xmlns:p14="http://schemas.microsoft.com/office/powerpoint/2010/main" val="3978975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ES010101-SPL1-01-001119-0001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SPLITER 1 NIVEL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522934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976010" y="2526207"/>
            <a:ext cx="1813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NRO DE RAMA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180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426383" y="4570272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143911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7693809" y="4628303"/>
            <a:ext cx="2071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	Fijo p/SPL1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987193" y="2217838"/>
            <a:ext cx="1082348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 err="1"/>
              <a:t>Spliting</a:t>
            </a:r>
            <a:endParaRPr lang="es-A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A998DD-25D6-1792-3416-65FC0EC74A62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4017550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ES010101-SPL2-01-001119-0001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SPLITER 2 NIVEL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248829" y="4039825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976010" y="2526207"/>
            <a:ext cx="1813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NRO DE RAMA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76501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955443" y="4673914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NRO del OUT del SP de nivel superior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987193" y="2217838"/>
            <a:ext cx="1082348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 err="1"/>
              <a:t>Spliting</a:t>
            </a:r>
            <a:endParaRPr lang="es-A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0E05A0-3379-B10C-02CE-C8DBDA87362C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074709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351816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ES010101-SPL3-01-001119-0001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SPLITER 3 NIVEL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385406" y="3999967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976010" y="2526207"/>
            <a:ext cx="1813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NRO DE RAMA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006383" y="4600961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NRO del OUT al cual se conecta en el SP de nivel Superior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468177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4086655" y="2158412"/>
            <a:ext cx="1082348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 err="1"/>
              <a:t>Spliting</a:t>
            </a:r>
            <a:endParaRPr lang="es-A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6673B4-25B1-CA3A-74B1-96D8B6FB834C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404135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ES010101-FEL1-01-001119-0001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FEEDER NIVEL 1 (144FO)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323199" y="4035373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361" y="252620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TENDIDO LINEAL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955443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CABLE ENTRE FOSC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879718" y="2194474"/>
            <a:ext cx="1274708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42B82B-CD00-E2A1-1B17-EE7D26113E85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023453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ES010101-FEL2-01-001119-0001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FEEDER NIVEL 2 (72FO)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522934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361" y="252620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TENDIDO LINEAL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143911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CABLE ENTRE FOSC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891014" y="2217838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7F8CD7-908F-D44F-AD36-AEF4270131B7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3193090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ES010101-FEL3-01-001119-0001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FEEDER NIVEL 3 (48 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217446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361" y="252620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TENDIDO LINEAL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838423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CABLE ENTRE FOSC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891013" y="2217838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C1D603-A5AA-3DDB-603D-CBB922DFEF44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504215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ES010101-FEL5-01-001119-0001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FEEDER NIVEL 5 (48 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217446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361" y="252620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TENDIDO LINEAL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838423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CABLE ENTRE FOSC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891013" y="2217838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A3F218-773D-F12D-4B3C-40F8BC102AC7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66522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ES010101-FEL4-01-001119-0001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FEEDER NIVEL 4 (48 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217446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361" y="252620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TENDIDO LINEAL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838423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CABLE ENTRE FOSC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891013" y="2217838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EEF587-0D31-4DFC-D2E9-8409B2967309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037636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ES010101-FEL0-01-001119-0001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FEEDER NIVEL 0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159301" y="3961343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361" y="2526207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TENDIDO LINEAL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8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391542" y="4562337"/>
            <a:ext cx="305586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  <a:p>
            <a:pPr>
              <a:spcAft>
                <a:spcPts val="1800"/>
              </a:spcAft>
            </a:pPr>
            <a:r>
              <a:rPr lang="es-AR" dirty="0"/>
              <a:t>O</a:t>
            </a:r>
          </a:p>
          <a:p>
            <a:pPr>
              <a:spcAft>
                <a:spcPts val="1800"/>
              </a:spcAft>
            </a:pPr>
            <a:r>
              <a:rPr lang="es-AR" dirty="0">
                <a:solidFill>
                  <a:srgbClr val="FF0000"/>
                </a:solidFill>
              </a:rPr>
              <a:t>00 si pasan varios </a:t>
            </a:r>
            <a:r>
              <a:rPr lang="es-AR" dirty="0" err="1">
                <a:solidFill>
                  <a:srgbClr val="FF0000"/>
                </a:solidFill>
              </a:rPr>
              <a:t>Feeder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CABLE ENTRE FOSC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937" cy="89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891013" y="2217838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D1745B-C412-4465-AF01-F884F1DB9F3E}"/>
              </a:ext>
            </a:extLst>
          </p:cNvPr>
          <p:cNvSpPr txBox="1"/>
          <p:nvPr/>
        </p:nvSpPr>
        <p:spPr>
          <a:xfrm>
            <a:off x="5039843" y="1048879"/>
            <a:ext cx="6681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AR" b="1" dirty="0"/>
              <a:t>L0 == Cable Puente para cruzar FFCC/AU/otros con más de un FEEDER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3C577-E124-A8EA-AB6E-FA8D50C44AED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266704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4454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ES010101-DSL1-01-001119-0201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DISTRIBUTION SFAT (2 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3762" y="1840889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283208" y="4072050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7158547" y="2681765"/>
            <a:ext cx="400353" cy="925209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6327374" y="2415782"/>
            <a:ext cx="2005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EJE/GRUPO EJE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700381" y="2914735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925983" y="4677109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36357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805893" y="2210221"/>
            <a:ext cx="54140" cy="860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891013" y="2217838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31" name="Right Brace 30">
            <a:extLst>
              <a:ext uri="{FF2B5EF4-FFF2-40B4-BE49-F238E27FC236}">
                <a16:creationId xmlns:a16="http://schemas.microsoft.com/office/drawing/2014/main" id="{003A7C68-EFC8-432D-9E2A-4AD047D68BB0}"/>
              </a:ext>
            </a:extLst>
          </p:cNvPr>
          <p:cNvSpPr/>
          <p:nvPr/>
        </p:nvSpPr>
        <p:spPr>
          <a:xfrm rot="5400000">
            <a:off x="8907742" y="3970145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14D2FF6-EABE-439E-B62F-8D11922FFC1B}"/>
              </a:ext>
            </a:extLst>
          </p:cNvPr>
          <p:cNvSpPr txBox="1"/>
          <p:nvPr/>
        </p:nvSpPr>
        <p:spPr>
          <a:xfrm>
            <a:off x="8346050" y="4492443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segmento</a:t>
            </a:r>
          </a:p>
        </p:txBody>
      </p:sp>
      <p:sp>
        <p:nvSpPr>
          <p:cNvPr id="34" name="Right Brace 33">
            <a:extLst>
              <a:ext uri="{FF2B5EF4-FFF2-40B4-BE49-F238E27FC236}">
                <a16:creationId xmlns:a16="http://schemas.microsoft.com/office/drawing/2014/main" id="{D993723D-4059-4AB9-BDA3-B752CC9671C1}"/>
              </a:ext>
            </a:extLst>
          </p:cNvPr>
          <p:cNvSpPr/>
          <p:nvPr/>
        </p:nvSpPr>
        <p:spPr>
          <a:xfrm rot="16200000">
            <a:off x="8370060" y="2934915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96B185-1CB2-48DD-B039-D1548AC49C2E}"/>
              </a:ext>
            </a:extLst>
          </p:cNvPr>
          <p:cNvSpPr txBox="1"/>
          <p:nvPr/>
        </p:nvSpPr>
        <p:spPr>
          <a:xfrm>
            <a:off x="8346050" y="2590623"/>
            <a:ext cx="3647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 err="1"/>
              <a:t>Nro</a:t>
            </a:r>
            <a:r>
              <a:rPr lang="es-AR" dirty="0"/>
              <a:t> CABLE EN EJE/GRUPO EJE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1BAA3E-CE12-F5C4-7747-E63DEBF6490A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355813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56018-25F1-4B7E-8CCF-977E4CE0CC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REDES FTTH</a:t>
            </a:r>
          </a:p>
        </p:txBody>
      </p:sp>
    </p:spTree>
    <p:extLst>
      <p:ext uri="{BB962C8B-B14F-4D97-AF65-F5344CB8AC3E}">
        <p14:creationId xmlns:p14="http://schemas.microsoft.com/office/powerpoint/2010/main" val="2049553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ES010101-DML1-01-001119-0101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DISTRIBUTION MFAT (2 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635438" y="1817564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370959" y="4051254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7252839" y="2504691"/>
            <a:ext cx="319306" cy="1181834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738770" y="2944792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868028" y="4651161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522418" y="2884760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H="1" flipV="1">
            <a:off x="3627569" y="2186896"/>
            <a:ext cx="270853" cy="913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4150104" y="2175019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0BF36B50-0DE7-490D-A897-798BDB7F029B}"/>
              </a:ext>
            </a:extLst>
          </p:cNvPr>
          <p:cNvSpPr/>
          <p:nvPr/>
        </p:nvSpPr>
        <p:spPr>
          <a:xfrm rot="5400000">
            <a:off x="9095902" y="3913460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904153-D4BF-4657-90B8-2806B6FD0E7F}"/>
              </a:ext>
            </a:extLst>
          </p:cNvPr>
          <p:cNvSpPr txBox="1"/>
          <p:nvPr/>
        </p:nvSpPr>
        <p:spPr>
          <a:xfrm>
            <a:off x="8393145" y="4458665"/>
            <a:ext cx="1774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de segmento</a:t>
            </a:r>
          </a:p>
        </p:txBody>
      </p:sp>
      <p:sp>
        <p:nvSpPr>
          <p:cNvPr id="27" name="Right Brace 26">
            <a:extLst>
              <a:ext uri="{FF2B5EF4-FFF2-40B4-BE49-F238E27FC236}">
                <a16:creationId xmlns:a16="http://schemas.microsoft.com/office/drawing/2014/main" id="{52B93F2C-5206-4404-BB30-28F60EFE7AD3}"/>
              </a:ext>
            </a:extLst>
          </p:cNvPr>
          <p:cNvSpPr/>
          <p:nvPr/>
        </p:nvSpPr>
        <p:spPr>
          <a:xfrm rot="16200000">
            <a:off x="8380289" y="2900240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2A6BB87-FB0C-4D57-888D-C3C90324CA12}"/>
              </a:ext>
            </a:extLst>
          </p:cNvPr>
          <p:cNvSpPr txBox="1"/>
          <p:nvPr/>
        </p:nvSpPr>
        <p:spPr>
          <a:xfrm>
            <a:off x="8113745" y="2590198"/>
            <a:ext cx="2591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 err="1"/>
              <a:t>Nro</a:t>
            </a:r>
            <a:r>
              <a:rPr lang="es-AR" dirty="0"/>
              <a:t> de cable a la MFAT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BA09319-929D-4BB4-87D2-5DA8A74BF92C}"/>
              </a:ext>
            </a:extLst>
          </p:cNvPr>
          <p:cNvSpPr txBox="1"/>
          <p:nvPr/>
        </p:nvSpPr>
        <p:spPr>
          <a:xfrm>
            <a:off x="6999558" y="2389624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FOSC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8B3CA4-347C-892E-21C4-A19E771E1814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4033590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ES010101-DBL2-01-001119-0201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DISTRIBUTION BFAT (2 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814697" y="1852211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4959566" y="3917771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647176" y="2936728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580543" y="4518765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420891" y="289924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V="1">
            <a:off x="3806828" y="2221543"/>
            <a:ext cx="0" cy="870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939862" y="2267823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28ECD20B-6812-4F1E-8AE2-29AECCE7A74A}"/>
              </a:ext>
            </a:extLst>
          </p:cNvPr>
          <p:cNvSpPr/>
          <p:nvPr/>
        </p:nvSpPr>
        <p:spPr>
          <a:xfrm rot="5400000">
            <a:off x="9095902" y="3913460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0B0E5F-3FA9-4BFA-B99E-3C772C48A9AD}"/>
              </a:ext>
            </a:extLst>
          </p:cNvPr>
          <p:cNvSpPr txBox="1"/>
          <p:nvPr/>
        </p:nvSpPr>
        <p:spPr>
          <a:xfrm>
            <a:off x="8393145" y="4458665"/>
            <a:ext cx="1774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de segmento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1B01536-3E31-4C9B-BEA0-99C960F0D48A}"/>
              </a:ext>
            </a:extLst>
          </p:cNvPr>
          <p:cNvSpPr txBox="1"/>
          <p:nvPr/>
        </p:nvSpPr>
        <p:spPr>
          <a:xfrm>
            <a:off x="8113745" y="2590198"/>
            <a:ext cx="2591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 err="1"/>
              <a:t>Nro</a:t>
            </a:r>
            <a:r>
              <a:rPr lang="es-AR" dirty="0"/>
              <a:t> de cable a la MFAT</a:t>
            </a:r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A7748C54-F3D7-4FEF-A57F-E5AD9C2D9650}"/>
              </a:ext>
            </a:extLst>
          </p:cNvPr>
          <p:cNvSpPr/>
          <p:nvPr/>
        </p:nvSpPr>
        <p:spPr>
          <a:xfrm rot="16200000">
            <a:off x="8380289" y="2900240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Right Brace 30">
            <a:extLst>
              <a:ext uri="{FF2B5EF4-FFF2-40B4-BE49-F238E27FC236}">
                <a16:creationId xmlns:a16="http://schemas.microsoft.com/office/drawing/2014/main" id="{AAA8C032-5818-4B77-9884-AF017F6D1D5E}"/>
              </a:ext>
            </a:extLst>
          </p:cNvPr>
          <p:cNvSpPr/>
          <p:nvPr/>
        </p:nvSpPr>
        <p:spPr>
          <a:xfrm rot="16200000">
            <a:off x="7077101" y="2434195"/>
            <a:ext cx="369332" cy="134639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C2BC142-661C-4E36-9EF0-760D4E6EB59E}"/>
              </a:ext>
            </a:extLst>
          </p:cNvPr>
          <p:cNvSpPr txBox="1"/>
          <p:nvPr/>
        </p:nvSpPr>
        <p:spPr>
          <a:xfrm>
            <a:off x="6598287" y="2146744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EDIFICIO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B4DDAA-E02C-A46C-63F2-996479D56960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298150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ES010101-DIL3-01-001119-0001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DISTRIBUTION BFAT (2 FO)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2635438" y="1817564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4959566" y="3917771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465014" y="296676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580543" y="4518765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4CFF8DA3-F95E-4841-BE1D-163A5CDB8F0F}"/>
              </a:ext>
            </a:extLst>
          </p:cNvPr>
          <p:cNvSpPr/>
          <p:nvPr/>
        </p:nvSpPr>
        <p:spPr>
          <a:xfrm rot="16200000">
            <a:off x="4170535" y="2954154"/>
            <a:ext cx="319304" cy="630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B66DC68-5026-4801-ACD1-34283E4D7645}"/>
              </a:ext>
            </a:extLst>
          </p:cNvPr>
          <p:cNvCxnSpPr>
            <a:stCxn id="43" idx="1"/>
            <a:endCxn id="13" idx="2"/>
          </p:cNvCxnSpPr>
          <p:nvPr/>
        </p:nvCxnSpPr>
        <p:spPr>
          <a:xfrm flipV="1">
            <a:off x="3624666" y="2186896"/>
            <a:ext cx="2903" cy="93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3FBF90C-6465-4CA7-A7AC-5D49F3F494A0}"/>
              </a:ext>
            </a:extLst>
          </p:cNvPr>
          <p:cNvSpPr txBox="1"/>
          <p:nvPr/>
        </p:nvSpPr>
        <p:spPr>
          <a:xfrm>
            <a:off x="3796523" y="2237943"/>
            <a:ext cx="1274709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Nivel de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Derivación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0C83414-90E8-4F48-89B0-260859D613BD}"/>
              </a:ext>
            </a:extLst>
          </p:cNvPr>
          <p:cNvSpPr txBox="1"/>
          <p:nvPr/>
        </p:nvSpPr>
        <p:spPr>
          <a:xfrm>
            <a:off x="5039843" y="1048879"/>
            <a:ext cx="6681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AR" b="1" dirty="0"/>
              <a:t>L3 == Cable Puente entre dos BFAT porque existe una BFAT con el SPL1</a:t>
            </a: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34393937-0ED3-4004-A99F-0F85291B4924}"/>
              </a:ext>
            </a:extLst>
          </p:cNvPr>
          <p:cNvSpPr/>
          <p:nvPr/>
        </p:nvSpPr>
        <p:spPr>
          <a:xfrm rot="5400000">
            <a:off x="8709890" y="3944122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EDF2E38-4402-4B43-8466-BE10DB8708B6}"/>
              </a:ext>
            </a:extLst>
          </p:cNvPr>
          <p:cNvSpPr txBox="1"/>
          <p:nvPr/>
        </p:nvSpPr>
        <p:spPr>
          <a:xfrm>
            <a:off x="8078179" y="4510323"/>
            <a:ext cx="1774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de segmento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8786F50-3FBF-433C-8A9D-888FCA14E8C6}"/>
              </a:ext>
            </a:extLst>
          </p:cNvPr>
          <p:cNvSpPr txBox="1"/>
          <p:nvPr/>
        </p:nvSpPr>
        <p:spPr>
          <a:xfrm>
            <a:off x="7940008" y="2599678"/>
            <a:ext cx="2681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 err="1"/>
              <a:t>Nro</a:t>
            </a:r>
            <a:r>
              <a:rPr lang="es-AR" dirty="0"/>
              <a:t> de cable de la BFAT</a:t>
            </a:r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19BE82EC-D84B-4695-A57A-86A602C32C51}"/>
              </a:ext>
            </a:extLst>
          </p:cNvPr>
          <p:cNvSpPr/>
          <p:nvPr/>
        </p:nvSpPr>
        <p:spPr>
          <a:xfrm rot="16200000">
            <a:off x="8380289" y="2900240"/>
            <a:ext cx="369332" cy="59943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Right Brace 30">
            <a:extLst>
              <a:ext uri="{FF2B5EF4-FFF2-40B4-BE49-F238E27FC236}">
                <a16:creationId xmlns:a16="http://schemas.microsoft.com/office/drawing/2014/main" id="{4243577C-FF60-40EA-B97C-F92C8861890E}"/>
              </a:ext>
            </a:extLst>
          </p:cNvPr>
          <p:cNvSpPr/>
          <p:nvPr/>
        </p:nvSpPr>
        <p:spPr>
          <a:xfrm rot="16200000">
            <a:off x="7077101" y="2434195"/>
            <a:ext cx="369332" cy="134639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1A28C1E-9357-4370-B1AE-91CF5BA182FA}"/>
              </a:ext>
            </a:extLst>
          </p:cNvPr>
          <p:cNvSpPr txBox="1"/>
          <p:nvPr/>
        </p:nvSpPr>
        <p:spPr>
          <a:xfrm>
            <a:off x="6598287" y="2146744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EDIFICIO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FE44CC-D8E3-27EF-BF02-DACCA244D275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246401-FCA9-BEAA-6DCF-6B22EC2DE8DB}"/>
              </a:ext>
            </a:extLst>
          </p:cNvPr>
          <p:cNvSpPr txBox="1"/>
          <p:nvPr/>
        </p:nvSpPr>
        <p:spPr>
          <a:xfrm>
            <a:off x="10479447" y="5618602"/>
            <a:ext cx="1197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dirty="0">
                <a:highlight>
                  <a:srgbClr val="FF0000"/>
                </a:highlight>
              </a:rPr>
              <a:t>REVISAR</a:t>
            </a:r>
          </a:p>
        </p:txBody>
      </p:sp>
    </p:spTree>
    <p:extLst>
      <p:ext uri="{BB962C8B-B14F-4D97-AF65-F5344CB8AC3E}">
        <p14:creationId xmlns:p14="http://schemas.microsoft.com/office/powerpoint/2010/main" val="15331941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ES010101-PATH-01-001119-0000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RAMA GPON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050600" y="2598458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16200000">
            <a:off x="5250520" y="277226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7482004" y="1377728"/>
            <a:ext cx="367062" cy="345888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7289492" y="2558790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RAMA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822221" y="2609556"/>
            <a:ext cx="284725" cy="1310229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071232" y="2061504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1E522F-DF1E-49D8-B6D6-F72C06150F68}"/>
              </a:ext>
            </a:extLst>
          </p:cNvPr>
          <p:cNvSpPr txBox="1"/>
          <p:nvPr/>
        </p:nvSpPr>
        <p:spPr>
          <a:xfrm>
            <a:off x="8555479" y="3923436"/>
            <a:ext cx="556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Fijo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87174-D0C1-B452-7690-C1066D9C7CC9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10E36F-0837-126C-3369-9C093BF59D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357" y="4661003"/>
            <a:ext cx="7485460" cy="16587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0167623-AD0E-C1D7-4270-3D3CD1B811FC}"/>
              </a:ext>
            </a:extLst>
          </p:cNvPr>
          <p:cNvSpPr txBox="1"/>
          <p:nvPr/>
        </p:nvSpPr>
        <p:spPr>
          <a:xfrm>
            <a:off x="5374301" y="4328093"/>
            <a:ext cx="5750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CATEGORIZACION DE USER BY p/ RUTAS FISICAS</a:t>
            </a:r>
          </a:p>
        </p:txBody>
      </p:sp>
    </p:spTree>
    <p:extLst>
      <p:ext uri="{BB962C8B-B14F-4D97-AF65-F5344CB8AC3E}">
        <p14:creationId xmlns:p14="http://schemas.microsoft.com/office/powerpoint/2010/main" val="32029300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ES010101-TRUN-01-000004-0001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TRUNK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404974" y="2611767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522934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992676" y="2066236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6144534" y="2363433"/>
            <a:ext cx="2065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Numero de </a:t>
            </a:r>
            <a:r>
              <a:rPr lang="es-AR" dirty="0" err="1"/>
              <a:t>TRunk</a:t>
            </a:r>
            <a:endParaRPr lang="es-AR" dirty="0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169104" y="2432227"/>
            <a:ext cx="297335" cy="165227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143911" y="4628303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FEEDER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333562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 para mantener formato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5C3DBE-7AE8-4DA1-C9AA-3570BC300FB1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8279879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ES010101-PCOR-01-000004-0001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PATCORD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404974" y="2611767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522934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992684" y="202777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6623352" y="2363433"/>
            <a:ext cx="1107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CABEZA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169104" y="2432227"/>
            <a:ext cx="297335" cy="165227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143911" y="4628303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         ODF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333562" y="4628303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CONECTOR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1003AB-A436-2198-C392-AAEE7566A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8006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56018-25F1-4B7E-8CCF-977E4CE0CC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EQUIPAMIENTO ACTIVO</a:t>
            </a:r>
          </a:p>
        </p:txBody>
      </p:sp>
    </p:spTree>
    <p:extLst>
      <p:ext uri="{BB962C8B-B14F-4D97-AF65-F5344CB8AC3E}">
        <p14:creationId xmlns:p14="http://schemas.microsoft.com/office/powerpoint/2010/main" val="20422078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BA-OLTA-SM01-01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NOKIA OLT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612445" y="3737927"/>
            <a:ext cx="300109" cy="920744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125168" y="4560136"/>
            <a:ext cx="1133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Provincia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3672638" y="3520651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1936287" y="2408973"/>
            <a:ext cx="297336" cy="165227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1227830" y="2417547"/>
            <a:ext cx="1652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Componente ATC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5010192" y="2953357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473680" y="2417547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OLT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3404974" y="4582136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1003AB-A436-2198-C392-AAEE7566A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3DB22D-BC93-77E8-BADA-C9D3BB5F94BA}"/>
              </a:ext>
            </a:extLst>
          </p:cNvPr>
          <p:cNvSpPr txBox="1"/>
          <p:nvPr/>
        </p:nvSpPr>
        <p:spPr>
          <a:xfrm>
            <a:off x="202016" y="5892263"/>
            <a:ext cx="5141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NOTA:   Rotulo </a:t>
            </a:r>
            <a:r>
              <a:rPr lang="es-AR" dirty="0" err="1"/>
              <a:t>Solarwind</a:t>
            </a:r>
            <a:r>
              <a:rPr lang="es-AR" dirty="0"/>
              <a:t> == </a:t>
            </a:r>
            <a:r>
              <a:rPr lang="es-AR" dirty="0" err="1"/>
              <a:t>Description</a:t>
            </a:r>
            <a:r>
              <a:rPr lang="es-AR" dirty="0"/>
              <a:t> en CM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37782381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5170-ACC-SM01-01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ROUTERS/SWICHS/FIREWALL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837927" y="3512446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551951" y="4541199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3859018" y="3491965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380868" y="2749665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1657487" y="2697947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5162062" y="2953357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673414" y="2417547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3463848" y="4539026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1003AB-A436-2198-C392-AAEE7566A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26F9E54-FAB3-AF4F-B1FC-C5B130E78453}"/>
              </a:ext>
            </a:extLst>
          </p:cNvPr>
          <p:cNvSpPr txBox="1"/>
          <p:nvPr/>
        </p:nvSpPr>
        <p:spPr>
          <a:xfrm>
            <a:off x="8932317" y="1750015"/>
            <a:ext cx="200215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r>
              <a:rPr lang="es-AR" dirty="0"/>
              <a:t>5170-ACC</a:t>
            </a:r>
          </a:p>
          <a:p>
            <a:pPr>
              <a:spcAft>
                <a:spcPts val="0"/>
              </a:spcAft>
            </a:pPr>
            <a:r>
              <a:rPr lang="es-AR" dirty="0"/>
              <a:t>5166-ACC</a:t>
            </a:r>
          </a:p>
          <a:p>
            <a:pPr>
              <a:spcAft>
                <a:spcPts val="0"/>
              </a:spcAft>
            </a:pPr>
            <a:r>
              <a:rPr lang="es-AR" dirty="0"/>
              <a:t>8110-BHL</a:t>
            </a:r>
          </a:p>
          <a:p>
            <a:pPr>
              <a:spcAft>
                <a:spcPts val="0"/>
              </a:spcAft>
            </a:pPr>
            <a:r>
              <a:rPr lang="es-AR" dirty="0"/>
              <a:t>1410-FRW</a:t>
            </a:r>
          </a:p>
          <a:p>
            <a:pPr>
              <a:spcAft>
                <a:spcPts val="0"/>
              </a:spcAft>
            </a:pPr>
            <a:r>
              <a:rPr lang="es-AR" dirty="0"/>
              <a:t>7220-ACC</a:t>
            </a:r>
          </a:p>
          <a:p>
            <a:pPr>
              <a:spcAft>
                <a:spcPts val="0"/>
              </a:spcAft>
            </a:pPr>
            <a:r>
              <a:rPr lang="es-AR" dirty="0"/>
              <a:t>4431-BHL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7AE163-236A-016B-52D5-DE9E9CA76E18}"/>
              </a:ext>
            </a:extLst>
          </p:cNvPr>
          <p:cNvSpPr txBox="1"/>
          <p:nvPr/>
        </p:nvSpPr>
        <p:spPr>
          <a:xfrm>
            <a:off x="202016" y="5892263"/>
            <a:ext cx="5141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NOTA:   Rotulo </a:t>
            </a:r>
            <a:r>
              <a:rPr lang="es-AR" dirty="0" err="1"/>
              <a:t>Solarwind</a:t>
            </a:r>
            <a:r>
              <a:rPr lang="es-AR" dirty="0"/>
              <a:t> == </a:t>
            </a:r>
            <a:r>
              <a:rPr lang="es-AR" dirty="0" err="1"/>
              <a:t>Description</a:t>
            </a:r>
            <a:r>
              <a:rPr lang="es-AR" dirty="0"/>
              <a:t> en CM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23946975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D86DC-5DD1-36EC-C150-6075D9BD9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5A596BFA-86CF-4325-AD02-B5CFFB5B14EF}"/>
              </a:ext>
            </a:extLst>
          </p:cNvPr>
          <p:cNvSpPr txBox="1"/>
          <p:nvPr/>
        </p:nvSpPr>
        <p:spPr>
          <a:xfrm>
            <a:off x="469705" y="2232881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XXXX-AAA-SM01-01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F9B928A-B56C-FF29-8344-9D7DEE0EA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CFBB31-377C-F76A-550F-48EC62C07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AIRE ACONDICIONADO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5367A7-3037-7864-D6F9-2031045D09E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5FC0E340-CBAF-0B3E-AC12-43171496741C}"/>
              </a:ext>
            </a:extLst>
          </p:cNvPr>
          <p:cNvSpPr/>
          <p:nvPr/>
        </p:nvSpPr>
        <p:spPr>
          <a:xfrm rot="5400000">
            <a:off x="1069281" y="2431800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FB32A31-7D69-870C-EE4A-16E5BFEE9DBA}"/>
              </a:ext>
            </a:extLst>
          </p:cNvPr>
          <p:cNvSpPr txBox="1"/>
          <p:nvPr/>
        </p:nvSpPr>
        <p:spPr>
          <a:xfrm>
            <a:off x="783305" y="3460553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7307FC62-55CA-925E-C352-A1E377B6457C}"/>
              </a:ext>
            </a:extLst>
          </p:cNvPr>
          <p:cNvSpPr/>
          <p:nvPr/>
        </p:nvSpPr>
        <p:spPr>
          <a:xfrm rot="5400000">
            <a:off x="4090372" y="2411319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51BF35DE-918B-1039-7384-52D7168C0656}"/>
              </a:ext>
            </a:extLst>
          </p:cNvPr>
          <p:cNvSpPr/>
          <p:nvPr/>
        </p:nvSpPr>
        <p:spPr>
          <a:xfrm rot="16200000">
            <a:off x="2878846" y="1548010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578EA7A-4BD7-0193-37E5-6E3272A2B9C7}"/>
              </a:ext>
            </a:extLst>
          </p:cNvPr>
          <p:cNvSpPr txBox="1"/>
          <p:nvPr/>
        </p:nvSpPr>
        <p:spPr>
          <a:xfrm>
            <a:off x="2201375" y="1603456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9B0C183A-B935-A19A-A11E-A83A42AFEE24}"/>
              </a:ext>
            </a:extLst>
          </p:cNvPr>
          <p:cNvSpPr/>
          <p:nvPr/>
        </p:nvSpPr>
        <p:spPr>
          <a:xfrm rot="16200000">
            <a:off x="5393416" y="1872711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C86ECC2-6A54-63E7-0F91-3C2869756034}"/>
              </a:ext>
            </a:extLst>
          </p:cNvPr>
          <p:cNvSpPr txBox="1"/>
          <p:nvPr/>
        </p:nvSpPr>
        <p:spPr>
          <a:xfrm>
            <a:off x="4904768" y="1336901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0B721E5-D188-124E-A23B-8E9B05111A1B}"/>
              </a:ext>
            </a:extLst>
          </p:cNvPr>
          <p:cNvSpPr txBox="1"/>
          <p:nvPr/>
        </p:nvSpPr>
        <p:spPr>
          <a:xfrm>
            <a:off x="3695202" y="3458380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7D50B4-39E8-E68E-E744-D37CEACA7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FEF809-54B3-F9A0-E695-1938493B2530}"/>
              </a:ext>
            </a:extLst>
          </p:cNvPr>
          <p:cNvSpPr txBox="1"/>
          <p:nvPr/>
        </p:nvSpPr>
        <p:spPr>
          <a:xfrm>
            <a:off x="8932317" y="1750015"/>
            <a:ext cx="2002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endParaRPr lang="es-A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0AEBD6-D8B8-5A39-E3A6-7EA4A29434A0}"/>
              </a:ext>
            </a:extLst>
          </p:cNvPr>
          <p:cNvSpPr txBox="1"/>
          <p:nvPr/>
        </p:nvSpPr>
        <p:spPr>
          <a:xfrm>
            <a:off x="351816" y="4428786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XXXX-AAB-SM01-01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CC3CC69E-4AF8-810B-6411-A6D9A16EBA04}"/>
              </a:ext>
            </a:extLst>
          </p:cNvPr>
          <p:cNvSpPr/>
          <p:nvPr/>
        </p:nvSpPr>
        <p:spPr>
          <a:xfrm rot="5400000">
            <a:off x="951392" y="4627705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C827-CF5A-C971-890B-09B4EF5230D7}"/>
              </a:ext>
            </a:extLst>
          </p:cNvPr>
          <p:cNvSpPr txBox="1"/>
          <p:nvPr/>
        </p:nvSpPr>
        <p:spPr>
          <a:xfrm>
            <a:off x="665416" y="565645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03C65069-2EF0-8277-3FB8-1079FC31EBBD}"/>
              </a:ext>
            </a:extLst>
          </p:cNvPr>
          <p:cNvSpPr/>
          <p:nvPr/>
        </p:nvSpPr>
        <p:spPr>
          <a:xfrm rot="5400000">
            <a:off x="3972483" y="4607224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62CD8104-15EB-353C-B0C5-83A1272C7181}"/>
              </a:ext>
            </a:extLst>
          </p:cNvPr>
          <p:cNvSpPr/>
          <p:nvPr/>
        </p:nvSpPr>
        <p:spPr>
          <a:xfrm rot="16200000">
            <a:off x="2760957" y="3743915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F4A8A8-5BB1-7185-AB56-4484C7F5700D}"/>
              </a:ext>
            </a:extLst>
          </p:cNvPr>
          <p:cNvSpPr txBox="1"/>
          <p:nvPr/>
        </p:nvSpPr>
        <p:spPr>
          <a:xfrm>
            <a:off x="2083486" y="3799361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FC4BA997-7FEC-2EBF-8B97-6EA3564955AB}"/>
              </a:ext>
            </a:extLst>
          </p:cNvPr>
          <p:cNvSpPr/>
          <p:nvPr/>
        </p:nvSpPr>
        <p:spPr>
          <a:xfrm rot="16200000">
            <a:off x="5275527" y="4068616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F97C0C-A44D-3F25-8D4F-48C7C2F50DC2}"/>
              </a:ext>
            </a:extLst>
          </p:cNvPr>
          <p:cNvSpPr txBox="1"/>
          <p:nvPr/>
        </p:nvSpPr>
        <p:spPr>
          <a:xfrm>
            <a:off x="4786879" y="3532806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6D222E-36BC-AEE3-0F22-40A34A4E6D7C}"/>
              </a:ext>
            </a:extLst>
          </p:cNvPr>
          <p:cNvSpPr txBox="1"/>
          <p:nvPr/>
        </p:nvSpPr>
        <p:spPr>
          <a:xfrm>
            <a:off x="3577313" y="5654285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F6C791-0AFA-439C-E296-9B5449DE3DF9}"/>
              </a:ext>
            </a:extLst>
          </p:cNvPr>
          <p:cNvSpPr txBox="1"/>
          <p:nvPr/>
        </p:nvSpPr>
        <p:spPr>
          <a:xfrm>
            <a:off x="6721887" y="5933287"/>
            <a:ext cx="5141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NOTA:   Rotulo </a:t>
            </a:r>
            <a:r>
              <a:rPr lang="es-AR" dirty="0" err="1"/>
              <a:t>Solarwind</a:t>
            </a:r>
            <a:r>
              <a:rPr lang="es-AR" dirty="0"/>
              <a:t> == </a:t>
            </a:r>
            <a:r>
              <a:rPr lang="es-AR" dirty="0" err="1"/>
              <a:t>Description</a:t>
            </a:r>
            <a:r>
              <a:rPr lang="es-AR" dirty="0"/>
              <a:t> en CM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3122474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BE41B-9939-746B-0AB3-966A2E99C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DFDFF-8115-FBD9-C5AE-59873483D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715661"/>
            <a:ext cx="11963400" cy="4123163"/>
          </a:xfrm>
        </p:spPr>
        <p:txBody>
          <a:bodyPr>
            <a:normAutofit fontScale="90000"/>
          </a:bodyPr>
          <a:lstStyle/>
          <a:p>
            <a:r>
              <a:rPr lang="en-US" dirty="0"/>
              <a:t>IMPORTANTE:</a:t>
            </a:r>
            <a:br>
              <a:rPr lang="en-US" dirty="0"/>
            </a:br>
            <a:br>
              <a:rPr lang="en-US" dirty="0"/>
            </a:br>
            <a:r>
              <a:rPr lang="en-US" sz="2700" dirty="0"/>
              <a:t>A. Los </a:t>
            </a:r>
            <a:r>
              <a:rPr lang="en-US" sz="2700" dirty="0" err="1"/>
              <a:t>acronimos</a:t>
            </a:r>
            <a:r>
              <a:rPr lang="en-US" sz="2700" dirty="0"/>
              <a:t> </a:t>
            </a:r>
            <a:r>
              <a:rPr lang="en-US" sz="2700" dirty="0" err="1"/>
              <a:t>detallados</a:t>
            </a:r>
            <a:r>
              <a:rPr lang="en-US" sz="2700" dirty="0"/>
              <a:t> </a:t>
            </a:r>
            <a:r>
              <a:rPr lang="en-US" sz="2700" dirty="0" err="1"/>
              <a:t>corresponden</a:t>
            </a:r>
            <a:r>
              <a:rPr lang="en-US" sz="2700" dirty="0"/>
              <a:t> al campo NAME </a:t>
            </a:r>
            <a:r>
              <a:rPr lang="en-US" sz="2700" dirty="0" err="1"/>
              <a:t>en</a:t>
            </a:r>
            <a:r>
              <a:rPr lang="en-US" sz="2700" dirty="0"/>
              <a:t>  CONNECT MASTER </a:t>
            </a:r>
            <a:br>
              <a:rPr lang="en-US" sz="2700" dirty="0"/>
            </a:br>
            <a:r>
              <a:rPr lang="en-US" sz="2700" dirty="0"/>
              <a:t>son las claves </a:t>
            </a:r>
            <a:r>
              <a:rPr lang="en-US" sz="2700" dirty="0" err="1"/>
              <a:t>unicas</a:t>
            </a:r>
            <a:r>
              <a:rPr lang="en-US" sz="2700" dirty="0"/>
              <a:t> y </a:t>
            </a:r>
            <a:r>
              <a:rPr lang="en-US" sz="2700" dirty="0" err="1"/>
              <a:t>en</a:t>
            </a:r>
            <a:r>
              <a:rPr lang="en-US" sz="2700" dirty="0"/>
              <a:t> las </a:t>
            </a:r>
            <a:r>
              <a:rPr lang="en-US" sz="2700" dirty="0" err="1"/>
              <a:t>tablas</a:t>
            </a:r>
            <a:r>
              <a:rPr lang="en-US" sz="2700" dirty="0"/>
              <a:t> de </a:t>
            </a:r>
            <a:r>
              <a:rPr lang="en-US" sz="2700" dirty="0" err="1"/>
              <a:t>postgres</a:t>
            </a:r>
            <a:r>
              <a:rPr lang="en-US" sz="2700" dirty="0"/>
              <a:t> se </a:t>
            </a:r>
            <a:r>
              <a:rPr lang="en-US" sz="2700" dirty="0" err="1"/>
              <a:t>pueden</a:t>
            </a:r>
            <a:r>
              <a:rPr lang="en-US" sz="2700" dirty="0"/>
              <a:t> </a:t>
            </a:r>
            <a:r>
              <a:rPr lang="en-US" sz="2700" dirty="0" err="1"/>
              <a:t>encontrar</a:t>
            </a:r>
            <a:r>
              <a:rPr lang="en-US" sz="2700" dirty="0"/>
              <a:t> </a:t>
            </a:r>
            <a:r>
              <a:rPr lang="en-US" sz="2700" dirty="0" err="1"/>
              <a:t>en</a:t>
            </a:r>
            <a:r>
              <a:rPr lang="en-US" sz="2700" dirty="0"/>
              <a:t> </a:t>
            </a:r>
            <a:r>
              <a:rPr lang="en-US" sz="2700" dirty="0" err="1"/>
              <a:t>distintas</a:t>
            </a:r>
            <a:r>
              <a:rPr lang="en-US" sz="2700" dirty="0"/>
              <a:t> columnas, </a:t>
            </a:r>
            <a:r>
              <a:rPr lang="en-US" sz="2700" dirty="0" err="1"/>
              <a:t>generalmente</a:t>
            </a:r>
            <a:r>
              <a:rPr lang="en-US" sz="2700" dirty="0"/>
              <a:t> </a:t>
            </a:r>
            <a:r>
              <a:rPr lang="en-US" sz="2700" dirty="0" err="1"/>
              <a:t>el</a:t>
            </a:r>
            <a:r>
              <a:rPr lang="en-US" sz="2700" dirty="0"/>
              <a:t> </a:t>
            </a:r>
            <a:r>
              <a:rPr lang="en-US" sz="2700" dirty="0" err="1"/>
              <a:t>dato</a:t>
            </a:r>
            <a:r>
              <a:rPr lang="en-US" sz="2700" dirty="0"/>
              <a:t> </a:t>
            </a:r>
            <a:r>
              <a:rPr lang="en-US" sz="2700" dirty="0" err="1"/>
              <a:t>esta</a:t>
            </a:r>
            <a:r>
              <a:rPr lang="en-US" sz="2700" dirty="0"/>
              <a:t> </a:t>
            </a:r>
            <a:r>
              <a:rPr lang="en-US" sz="2700" dirty="0" err="1"/>
              <a:t>en</a:t>
            </a:r>
            <a:r>
              <a:rPr lang="en-US" sz="2700" dirty="0"/>
              <a:t> </a:t>
            </a:r>
            <a:r>
              <a:rPr lang="en-US" sz="2700" dirty="0" err="1"/>
              <a:t>id_cm</a:t>
            </a:r>
            <a:br>
              <a:rPr lang="en-US" sz="2700" dirty="0"/>
            </a:br>
            <a:br>
              <a:rPr lang="en-US" sz="2700" dirty="0"/>
            </a:br>
            <a:r>
              <a:rPr lang="en-US" sz="2700" dirty="0"/>
              <a:t>B. La </a:t>
            </a:r>
            <a:r>
              <a:rPr lang="en-US" sz="2700" dirty="0" err="1"/>
              <a:t>asignación</a:t>
            </a:r>
            <a:r>
              <a:rPr lang="en-US" sz="2700" dirty="0"/>
              <a:t> de </a:t>
            </a:r>
            <a:r>
              <a:rPr lang="en-US" sz="2700" dirty="0" err="1"/>
              <a:t>los</a:t>
            </a:r>
            <a:r>
              <a:rPr lang="en-US" sz="2700" dirty="0"/>
              <a:t> </a:t>
            </a:r>
            <a:r>
              <a:rPr lang="en-US" sz="2700" dirty="0" err="1"/>
              <a:t>nombre</a:t>
            </a:r>
            <a:r>
              <a:rPr lang="en-US" sz="2700" dirty="0"/>
              <a:t> de </a:t>
            </a:r>
            <a:r>
              <a:rPr lang="en-US" sz="2700" dirty="0" err="1"/>
              <a:t>los</a:t>
            </a:r>
            <a:r>
              <a:rPr lang="en-US" sz="2700" dirty="0"/>
              <a:t> </a:t>
            </a:r>
            <a:r>
              <a:rPr lang="en-US" sz="2700" dirty="0" err="1"/>
              <a:t>elementos</a:t>
            </a:r>
            <a:r>
              <a:rPr lang="en-US" sz="2700" dirty="0"/>
              <a:t> </a:t>
            </a:r>
            <a:r>
              <a:rPr lang="en-US" sz="2700" dirty="0" err="1"/>
              <a:t>por</a:t>
            </a:r>
            <a:r>
              <a:rPr lang="en-US" sz="2700" dirty="0"/>
              <a:t> </a:t>
            </a:r>
            <a:r>
              <a:rPr lang="en-US" sz="2700" dirty="0" err="1"/>
              <a:t>parte</a:t>
            </a:r>
            <a:r>
              <a:rPr lang="en-US" sz="2700" dirty="0"/>
              <a:t> del </a:t>
            </a:r>
            <a:r>
              <a:rPr lang="en-US" sz="2700" dirty="0" err="1"/>
              <a:t>cliente</a:t>
            </a:r>
            <a:r>
              <a:rPr lang="en-US" sz="2700" dirty="0"/>
              <a:t> </a:t>
            </a:r>
            <a:r>
              <a:rPr lang="en-US" sz="2700" dirty="0" err="1"/>
              <a:t>estan</a:t>
            </a:r>
            <a:r>
              <a:rPr lang="en-US" sz="2700" dirty="0"/>
              <a:t> </a:t>
            </a:r>
            <a:r>
              <a:rPr lang="en-US" sz="2700" dirty="0" err="1"/>
              <a:t>en</a:t>
            </a:r>
            <a:r>
              <a:rPr lang="en-US" sz="2700" dirty="0"/>
              <a:t> </a:t>
            </a:r>
            <a:r>
              <a:rPr lang="en-US" sz="2700" dirty="0" err="1"/>
              <a:t>el</a:t>
            </a:r>
            <a:r>
              <a:rPr lang="en-US" sz="2700" dirty="0"/>
              <a:t> campo DESCRIPTION </a:t>
            </a:r>
            <a:r>
              <a:rPr lang="en-US" sz="2700" dirty="0" err="1"/>
              <a:t>en</a:t>
            </a:r>
            <a:r>
              <a:rPr lang="en-US" sz="2700" dirty="0"/>
              <a:t> CM y </a:t>
            </a:r>
            <a:r>
              <a:rPr lang="en-US" sz="2700" dirty="0" err="1"/>
              <a:t>en</a:t>
            </a:r>
            <a:r>
              <a:rPr lang="en-US" sz="2700" dirty="0"/>
              <a:t> las </a:t>
            </a:r>
            <a:r>
              <a:rPr lang="en-US" sz="2700" dirty="0" err="1"/>
              <a:t>tablas</a:t>
            </a:r>
            <a:r>
              <a:rPr lang="en-US" sz="2700" dirty="0"/>
              <a:t> de </a:t>
            </a:r>
            <a:r>
              <a:rPr lang="en-US" sz="2700" dirty="0" err="1"/>
              <a:t>postgres</a:t>
            </a:r>
            <a:r>
              <a:rPr lang="en-US" sz="2700" dirty="0"/>
              <a:t> se </a:t>
            </a:r>
            <a:r>
              <a:rPr lang="en-US" sz="2700" dirty="0" err="1"/>
              <a:t>pueden</a:t>
            </a:r>
            <a:r>
              <a:rPr lang="en-US" sz="2700" dirty="0"/>
              <a:t> </a:t>
            </a:r>
            <a:r>
              <a:rPr lang="en-US" sz="2700" dirty="0" err="1"/>
              <a:t>encontrar</a:t>
            </a:r>
            <a:r>
              <a:rPr lang="en-US" sz="2700" dirty="0"/>
              <a:t> </a:t>
            </a:r>
            <a:r>
              <a:rPr lang="en-US" sz="2700" dirty="0" err="1"/>
              <a:t>en</a:t>
            </a:r>
            <a:r>
              <a:rPr lang="en-US" sz="2700" dirty="0"/>
              <a:t> campo con </a:t>
            </a:r>
            <a:r>
              <a:rPr lang="en-US" sz="2700" dirty="0" err="1"/>
              <a:t>distintos</a:t>
            </a:r>
            <a:r>
              <a:rPr lang="en-US" sz="2700" dirty="0"/>
              <a:t> </a:t>
            </a:r>
            <a:r>
              <a:rPr lang="en-US" sz="2700" dirty="0" err="1"/>
              <a:t>nombres</a:t>
            </a:r>
            <a:r>
              <a:rPr lang="en-US" sz="2700" dirty="0"/>
              <a:t>,</a:t>
            </a:r>
            <a:br>
              <a:rPr lang="en-US" sz="2700" dirty="0"/>
            </a:br>
            <a:br>
              <a:rPr lang="en-US" sz="2700" dirty="0"/>
            </a:br>
            <a:r>
              <a:rPr lang="en-US" sz="2700" dirty="0"/>
              <a:t>NOTA: </a:t>
            </a:r>
            <a:r>
              <a:rPr lang="en-US" sz="2700" dirty="0" err="1"/>
              <a:t>Tenemos</a:t>
            </a:r>
            <a:r>
              <a:rPr lang="en-US" sz="2700" dirty="0"/>
              <a:t> </a:t>
            </a:r>
            <a:r>
              <a:rPr lang="en-US" sz="2700" dirty="0" err="1"/>
              <a:t>planificado</a:t>
            </a:r>
            <a:r>
              <a:rPr lang="en-US" sz="2700" dirty="0"/>
              <a:t> </a:t>
            </a:r>
            <a:r>
              <a:rPr lang="en-US" sz="2700" dirty="0" err="1"/>
              <a:t>hacer</a:t>
            </a:r>
            <a:r>
              <a:rPr lang="en-US" sz="2700" dirty="0"/>
              <a:t> </a:t>
            </a:r>
            <a:r>
              <a:rPr lang="en-US" sz="2700" dirty="0" err="1"/>
              <a:t>una</a:t>
            </a:r>
            <a:r>
              <a:rPr lang="en-US" sz="2700" dirty="0"/>
              <a:t> </a:t>
            </a:r>
            <a:r>
              <a:rPr lang="en-US" sz="2700" dirty="0" err="1"/>
              <a:t>reingeneiria</a:t>
            </a:r>
            <a:r>
              <a:rPr lang="en-US" sz="2700" dirty="0"/>
              <a:t> de las </a:t>
            </a:r>
            <a:r>
              <a:rPr lang="en-US" sz="2700" dirty="0" err="1"/>
              <a:t>tablas</a:t>
            </a:r>
            <a:r>
              <a:rPr lang="en-US" sz="2700" dirty="0"/>
              <a:t> y sus scripts para </a:t>
            </a:r>
            <a:r>
              <a:rPr lang="en-US" sz="2700" dirty="0" err="1"/>
              <a:t>que</a:t>
            </a:r>
            <a:r>
              <a:rPr lang="en-US" sz="2700" dirty="0"/>
              <a:t> sea </a:t>
            </a:r>
            <a:r>
              <a:rPr lang="en-US" sz="2700" dirty="0" err="1"/>
              <a:t>más</a:t>
            </a:r>
            <a:r>
              <a:rPr lang="en-US" sz="2700" dirty="0"/>
              <a:t> </a:t>
            </a:r>
            <a:r>
              <a:rPr lang="en-US" sz="2700" dirty="0" err="1"/>
              <a:t>amigable</a:t>
            </a:r>
            <a:r>
              <a:rPr lang="en-US" sz="2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167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A70FB-597A-738C-6A51-E4395B74D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20224B36-E5CD-04D5-9A54-C0073F2F75AF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XXXX-ATS-SM01-01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4EE515-BD7E-CCEC-219A-60D4935A9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D8256F-25FC-9E42-24A0-A1C614201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TRANSFERENCIA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379961-9FC8-9126-5FED-8E1473B6EB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CC7D9E32-BB83-6DBF-6AC1-720E6C21FD42}"/>
              </a:ext>
            </a:extLst>
          </p:cNvPr>
          <p:cNvSpPr/>
          <p:nvPr/>
        </p:nvSpPr>
        <p:spPr>
          <a:xfrm rot="5400000">
            <a:off x="837927" y="3512446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ED9783-2889-0F0A-0AFC-C6DB82347199}"/>
              </a:ext>
            </a:extLst>
          </p:cNvPr>
          <p:cNvSpPr txBox="1"/>
          <p:nvPr/>
        </p:nvSpPr>
        <p:spPr>
          <a:xfrm>
            <a:off x="551951" y="4541199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D6A1009E-A2EC-3AC3-21BF-C8DC5E768CB8}"/>
              </a:ext>
            </a:extLst>
          </p:cNvPr>
          <p:cNvSpPr/>
          <p:nvPr/>
        </p:nvSpPr>
        <p:spPr>
          <a:xfrm rot="5400000">
            <a:off x="3859018" y="3491965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49EBC53A-E484-5903-1EAB-E3E7C30B63F6}"/>
              </a:ext>
            </a:extLst>
          </p:cNvPr>
          <p:cNvSpPr/>
          <p:nvPr/>
        </p:nvSpPr>
        <p:spPr>
          <a:xfrm rot="16200000">
            <a:off x="2647492" y="2628656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1E044AF-8EF0-F32E-7DFB-63ED1145E71E}"/>
              </a:ext>
            </a:extLst>
          </p:cNvPr>
          <p:cNvSpPr txBox="1"/>
          <p:nvPr/>
        </p:nvSpPr>
        <p:spPr>
          <a:xfrm>
            <a:off x="1970021" y="2684102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C888B135-0286-25E0-8CD6-117EDD90BBF1}"/>
              </a:ext>
            </a:extLst>
          </p:cNvPr>
          <p:cNvSpPr/>
          <p:nvPr/>
        </p:nvSpPr>
        <p:spPr>
          <a:xfrm rot="16200000">
            <a:off x="5162062" y="2953357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9489BD-0747-874F-9CBE-6CAA133CE3EB}"/>
              </a:ext>
            </a:extLst>
          </p:cNvPr>
          <p:cNvSpPr txBox="1"/>
          <p:nvPr/>
        </p:nvSpPr>
        <p:spPr>
          <a:xfrm>
            <a:off x="4673414" y="2417547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85CD5DC-B741-A479-03DB-5C5483F44CEF}"/>
              </a:ext>
            </a:extLst>
          </p:cNvPr>
          <p:cNvSpPr txBox="1"/>
          <p:nvPr/>
        </p:nvSpPr>
        <p:spPr>
          <a:xfrm>
            <a:off x="3463848" y="4539026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E78C70-5EEE-B14E-786E-0498344D09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5A5AFEE-1223-5AC6-282F-3ACD61B1F3D0}"/>
              </a:ext>
            </a:extLst>
          </p:cNvPr>
          <p:cNvSpPr txBox="1"/>
          <p:nvPr/>
        </p:nvSpPr>
        <p:spPr>
          <a:xfrm>
            <a:off x="8932317" y="1750015"/>
            <a:ext cx="2002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endParaRPr lang="es-A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68B8AB-3AF0-666B-2CA5-4A533FE43EAA}"/>
              </a:ext>
            </a:extLst>
          </p:cNvPr>
          <p:cNvSpPr txBox="1"/>
          <p:nvPr/>
        </p:nvSpPr>
        <p:spPr>
          <a:xfrm>
            <a:off x="202016" y="5892263"/>
            <a:ext cx="5141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NOTA:   Rotulo </a:t>
            </a:r>
            <a:r>
              <a:rPr lang="es-AR" dirty="0" err="1"/>
              <a:t>Solarwind</a:t>
            </a:r>
            <a:r>
              <a:rPr lang="es-AR" dirty="0"/>
              <a:t> == </a:t>
            </a:r>
            <a:r>
              <a:rPr lang="es-AR" dirty="0" err="1"/>
              <a:t>Description</a:t>
            </a:r>
            <a:r>
              <a:rPr lang="es-AR" dirty="0"/>
              <a:t> en CM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41147353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C631D-A824-C9EE-8EBF-79F5931D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7634A88D-CC57-11B7-F482-D2DA8F2BBDAF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XXXX-GEL-SM01-01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E6E3D6-8AD3-5E61-747F-1F8AC4C08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A6188D-E9FD-81B1-2D72-C3199F3EA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GRUPO ELECTROGENO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C08A7-4259-02B9-D92C-A44BF97934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AD9A5478-6254-AD76-B42E-C79FCFC6AA9A}"/>
              </a:ext>
            </a:extLst>
          </p:cNvPr>
          <p:cNvSpPr/>
          <p:nvPr/>
        </p:nvSpPr>
        <p:spPr>
          <a:xfrm rot="5400000">
            <a:off x="837927" y="3512446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ACF8C66-2F14-A2EF-FDB3-35C6566866E5}"/>
              </a:ext>
            </a:extLst>
          </p:cNvPr>
          <p:cNvSpPr txBox="1"/>
          <p:nvPr/>
        </p:nvSpPr>
        <p:spPr>
          <a:xfrm>
            <a:off x="551951" y="4541199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FB08EA9F-1D41-3D75-7A2B-44EFDF9ADF77}"/>
              </a:ext>
            </a:extLst>
          </p:cNvPr>
          <p:cNvSpPr/>
          <p:nvPr/>
        </p:nvSpPr>
        <p:spPr>
          <a:xfrm rot="5400000">
            <a:off x="3859018" y="3491965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C83BD49B-035D-E405-4EF0-93DADF8472C0}"/>
              </a:ext>
            </a:extLst>
          </p:cNvPr>
          <p:cNvSpPr/>
          <p:nvPr/>
        </p:nvSpPr>
        <p:spPr>
          <a:xfrm rot="16200000">
            <a:off x="2647492" y="2628656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CBDFDF8-D256-0798-52E1-0FE15F0BE913}"/>
              </a:ext>
            </a:extLst>
          </p:cNvPr>
          <p:cNvSpPr txBox="1"/>
          <p:nvPr/>
        </p:nvSpPr>
        <p:spPr>
          <a:xfrm>
            <a:off x="1970021" y="2684102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AE507ABF-AB54-D437-6666-5EB325E19D2B}"/>
              </a:ext>
            </a:extLst>
          </p:cNvPr>
          <p:cNvSpPr/>
          <p:nvPr/>
        </p:nvSpPr>
        <p:spPr>
          <a:xfrm rot="16200000">
            <a:off x="5527561" y="2907338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17DD8D8-B149-CFE8-0D42-F0BCCED8BC9C}"/>
              </a:ext>
            </a:extLst>
          </p:cNvPr>
          <p:cNvSpPr txBox="1"/>
          <p:nvPr/>
        </p:nvSpPr>
        <p:spPr>
          <a:xfrm>
            <a:off x="5038913" y="2376960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E2C97F0-AF38-6BBF-256B-0BB3698DE9AE}"/>
              </a:ext>
            </a:extLst>
          </p:cNvPr>
          <p:cNvSpPr txBox="1"/>
          <p:nvPr/>
        </p:nvSpPr>
        <p:spPr>
          <a:xfrm>
            <a:off x="3463848" y="4539026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1E0910-CD8E-5D6D-F723-25931E73B7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761CF7E-EFC3-F0A3-4C7D-C1F31ECDCBB7}"/>
              </a:ext>
            </a:extLst>
          </p:cNvPr>
          <p:cNvSpPr txBox="1"/>
          <p:nvPr/>
        </p:nvSpPr>
        <p:spPr>
          <a:xfrm>
            <a:off x="8932317" y="1750015"/>
            <a:ext cx="2002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endParaRPr lang="es-A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54B24B-B0D7-4418-9D84-512947367131}"/>
              </a:ext>
            </a:extLst>
          </p:cNvPr>
          <p:cNvSpPr txBox="1"/>
          <p:nvPr/>
        </p:nvSpPr>
        <p:spPr>
          <a:xfrm>
            <a:off x="202016" y="5892263"/>
            <a:ext cx="5141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NOTA:   Rotulo </a:t>
            </a:r>
            <a:r>
              <a:rPr lang="es-AR" dirty="0" err="1"/>
              <a:t>Solarwind</a:t>
            </a:r>
            <a:r>
              <a:rPr lang="es-AR" dirty="0"/>
              <a:t> == </a:t>
            </a:r>
            <a:r>
              <a:rPr lang="es-AR" dirty="0" err="1"/>
              <a:t>Description</a:t>
            </a:r>
            <a:r>
              <a:rPr lang="es-AR" dirty="0"/>
              <a:t> en CM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24491818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8F71B-B130-FF8F-0DBE-F6A92E457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96A4E39D-73E6-8ABF-0D7F-541EB3C16A1D}"/>
              </a:ext>
            </a:extLst>
          </p:cNvPr>
          <p:cNvSpPr txBox="1"/>
          <p:nvPr/>
        </p:nvSpPr>
        <p:spPr>
          <a:xfrm>
            <a:off x="351816" y="2222436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XXXX-REA-SM01-01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A4A616-A105-75CD-3AA3-946C2E61E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D91B0C-5E8E-E5B5-7504-06FFD51A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RECTIFICADOR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470DB8-174D-0072-45D1-C0D0B2437C2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2A3D230C-F396-4288-FA12-8451F79A17F1}"/>
              </a:ext>
            </a:extLst>
          </p:cNvPr>
          <p:cNvSpPr/>
          <p:nvPr/>
        </p:nvSpPr>
        <p:spPr>
          <a:xfrm rot="5400000">
            <a:off x="951392" y="2421355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7D8D63-D3C5-55BE-782B-F16A79DF29B8}"/>
              </a:ext>
            </a:extLst>
          </p:cNvPr>
          <p:cNvSpPr txBox="1"/>
          <p:nvPr/>
        </p:nvSpPr>
        <p:spPr>
          <a:xfrm>
            <a:off x="665416" y="345010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EFF7857A-4B51-0CD6-7C04-4230EBE2ABBB}"/>
              </a:ext>
            </a:extLst>
          </p:cNvPr>
          <p:cNvSpPr/>
          <p:nvPr/>
        </p:nvSpPr>
        <p:spPr>
          <a:xfrm rot="5400000">
            <a:off x="3972483" y="2400874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05682BB-50FB-B13D-AC28-AF0EA3FAE5D3}"/>
              </a:ext>
            </a:extLst>
          </p:cNvPr>
          <p:cNvSpPr/>
          <p:nvPr/>
        </p:nvSpPr>
        <p:spPr>
          <a:xfrm rot="16200000">
            <a:off x="2760957" y="1537565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762DD84-5EE3-6B5B-2E5C-2DAD6D44167E}"/>
              </a:ext>
            </a:extLst>
          </p:cNvPr>
          <p:cNvSpPr txBox="1"/>
          <p:nvPr/>
        </p:nvSpPr>
        <p:spPr>
          <a:xfrm>
            <a:off x="2083486" y="1593011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2BCCCB9B-9B5E-70DE-50BF-B86ED203B6DC}"/>
              </a:ext>
            </a:extLst>
          </p:cNvPr>
          <p:cNvSpPr/>
          <p:nvPr/>
        </p:nvSpPr>
        <p:spPr>
          <a:xfrm rot="16200000">
            <a:off x="5641026" y="1816247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A633A2B-F074-EFB1-EBE6-38EFE830D629}"/>
              </a:ext>
            </a:extLst>
          </p:cNvPr>
          <p:cNvSpPr txBox="1"/>
          <p:nvPr/>
        </p:nvSpPr>
        <p:spPr>
          <a:xfrm>
            <a:off x="5152378" y="1285869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3B15E1C-0C29-C6A3-CC5A-C57C3EE3E278}"/>
              </a:ext>
            </a:extLst>
          </p:cNvPr>
          <p:cNvSpPr txBox="1"/>
          <p:nvPr/>
        </p:nvSpPr>
        <p:spPr>
          <a:xfrm>
            <a:off x="3577313" y="3447935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63EDE7-1F1E-226B-1FA5-A1FAE94A6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F7B775D-D7AB-FF12-C53D-17EA42174922}"/>
              </a:ext>
            </a:extLst>
          </p:cNvPr>
          <p:cNvSpPr txBox="1"/>
          <p:nvPr/>
        </p:nvSpPr>
        <p:spPr>
          <a:xfrm>
            <a:off x="8932317" y="1750015"/>
            <a:ext cx="2002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endParaRPr lang="es-A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A4B07F-A222-9830-8DEF-4FBD9A50B64C}"/>
              </a:ext>
            </a:extLst>
          </p:cNvPr>
          <p:cNvSpPr txBox="1"/>
          <p:nvPr/>
        </p:nvSpPr>
        <p:spPr>
          <a:xfrm>
            <a:off x="199483" y="4464304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XXXX-REB-SM01-01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ADFC725-094B-2453-CB6E-581FBB6C0048}"/>
              </a:ext>
            </a:extLst>
          </p:cNvPr>
          <p:cNvSpPr/>
          <p:nvPr/>
        </p:nvSpPr>
        <p:spPr>
          <a:xfrm rot="5400000">
            <a:off x="799059" y="4663223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46C04B-A63E-E11D-F45C-889ADF682716}"/>
              </a:ext>
            </a:extLst>
          </p:cNvPr>
          <p:cNvSpPr txBox="1"/>
          <p:nvPr/>
        </p:nvSpPr>
        <p:spPr>
          <a:xfrm>
            <a:off x="513083" y="5691976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AB285C5F-F759-8EF6-D286-196D4A274A9E}"/>
              </a:ext>
            </a:extLst>
          </p:cNvPr>
          <p:cNvSpPr/>
          <p:nvPr/>
        </p:nvSpPr>
        <p:spPr>
          <a:xfrm rot="5400000">
            <a:off x="3820150" y="4642742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84F3A4C3-7660-C72D-F80E-DD9925775232}"/>
              </a:ext>
            </a:extLst>
          </p:cNvPr>
          <p:cNvSpPr/>
          <p:nvPr/>
        </p:nvSpPr>
        <p:spPr>
          <a:xfrm rot="16200000">
            <a:off x="2608624" y="3779433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A13A1C-21F5-9442-853B-15C5094895E8}"/>
              </a:ext>
            </a:extLst>
          </p:cNvPr>
          <p:cNvSpPr txBox="1"/>
          <p:nvPr/>
        </p:nvSpPr>
        <p:spPr>
          <a:xfrm>
            <a:off x="1931153" y="3834879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66F9F7FF-A750-8182-4C47-80456D604B2E}"/>
              </a:ext>
            </a:extLst>
          </p:cNvPr>
          <p:cNvSpPr/>
          <p:nvPr/>
        </p:nvSpPr>
        <p:spPr>
          <a:xfrm rot="16200000">
            <a:off x="5488693" y="4058115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1870D1-DC1F-F57B-20F3-530FEEAE910F}"/>
              </a:ext>
            </a:extLst>
          </p:cNvPr>
          <p:cNvSpPr txBox="1"/>
          <p:nvPr/>
        </p:nvSpPr>
        <p:spPr>
          <a:xfrm>
            <a:off x="5000045" y="3527737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D20AF6-B415-52FA-319E-25A0BD5D26E4}"/>
              </a:ext>
            </a:extLst>
          </p:cNvPr>
          <p:cNvSpPr txBox="1"/>
          <p:nvPr/>
        </p:nvSpPr>
        <p:spPr>
          <a:xfrm>
            <a:off x="3424980" y="5689803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</p:spTree>
    <p:extLst>
      <p:ext uri="{BB962C8B-B14F-4D97-AF65-F5344CB8AC3E}">
        <p14:creationId xmlns:p14="http://schemas.microsoft.com/office/powerpoint/2010/main" val="37460313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D5A0B-EC9B-23AE-2A3A-80C5BA0D2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E5030494-3AD6-E1FF-0D08-A6282462251F}"/>
              </a:ext>
            </a:extLst>
          </p:cNvPr>
          <p:cNvSpPr txBox="1"/>
          <p:nvPr/>
        </p:nvSpPr>
        <p:spPr>
          <a:xfrm>
            <a:off x="351816" y="2222436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XXXX-BTA-SM01-01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D11227-C607-76F1-9073-C07563715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EB47D0-EC8A-BF9F-999D-A0166F8AE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BATERIAS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28B34B-AB06-BC8A-D23A-ED5399470B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273E2DE8-7C7B-7BC4-9685-9DD34DE95F8A}"/>
              </a:ext>
            </a:extLst>
          </p:cNvPr>
          <p:cNvSpPr/>
          <p:nvPr/>
        </p:nvSpPr>
        <p:spPr>
          <a:xfrm rot="5400000">
            <a:off x="951392" y="2421355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95F27A9-DFB0-B1F9-704B-57E821522C1C}"/>
              </a:ext>
            </a:extLst>
          </p:cNvPr>
          <p:cNvSpPr txBox="1"/>
          <p:nvPr/>
        </p:nvSpPr>
        <p:spPr>
          <a:xfrm>
            <a:off x="665416" y="345010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D7484425-D42E-FC67-7DE9-BBED9EE7B4AB}"/>
              </a:ext>
            </a:extLst>
          </p:cNvPr>
          <p:cNvSpPr/>
          <p:nvPr/>
        </p:nvSpPr>
        <p:spPr>
          <a:xfrm rot="5400000">
            <a:off x="3972483" y="2400874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90425C93-8169-9891-13EC-9045C9CD6F15}"/>
              </a:ext>
            </a:extLst>
          </p:cNvPr>
          <p:cNvSpPr/>
          <p:nvPr/>
        </p:nvSpPr>
        <p:spPr>
          <a:xfrm rot="16200000">
            <a:off x="2544286" y="1601901"/>
            <a:ext cx="414800" cy="10159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13B5B1F-C286-4215-DF27-59945184407C}"/>
              </a:ext>
            </a:extLst>
          </p:cNvPr>
          <p:cNvSpPr txBox="1"/>
          <p:nvPr/>
        </p:nvSpPr>
        <p:spPr>
          <a:xfrm>
            <a:off x="1896615" y="1534511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AB060DCA-9A67-A7AC-71AC-1CF555D6A264}"/>
              </a:ext>
            </a:extLst>
          </p:cNvPr>
          <p:cNvSpPr/>
          <p:nvPr/>
        </p:nvSpPr>
        <p:spPr>
          <a:xfrm rot="16200000">
            <a:off x="5641026" y="1816247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AF14ED6-50D9-4A9A-6E28-D9FD483D38BB}"/>
              </a:ext>
            </a:extLst>
          </p:cNvPr>
          <p:cNvSpPr txBox="1"/>
          <p:nvPr/>
        </p:nvSpPr>
        <p:spPr>
          <a:xfrm>
            <a:off x="5152378" y="1285869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882AC86-3A49-6685-3934-B10A6DEEF105}"/>
              </a:ext>
            </a:extLst>
          </p:cNvPr>
          <p:cNvSpPr txBox="1"/>
          <p:nvPr/>
        </p:nvSpPr>
        <p:spPr>
          <a:xfrm>
            <a:off x="3577313" y="3447935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453E61-75BB-078D-57D8-2395C0C03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FF8BA42-3057-9516-7938-8725E183F3D7}"/>
              </a:ext>
            </a:extLst>
          </p:cNvPr>
          <p:cNvSpPr txBox="1"/>
          <p:nvPr/>
        </p:nvSpPr>
        <p:spPr>
          <a:xfrm>
            <a:off x="8932317" y="1750015"/>
            <a:ext cx="2002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endParaRPr lang="es-A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5B91B9-0CA8-4FD0-F2AA-F39986E180FF}"/>
              </a:ext>
            </a:extLst>
          </p:cNvPr>
          <p:cNvSpPr txBox="1"/>
          <p:nvPr/>
        </p:nvSpPr>
        <p:spPr>
          <a:xfrm>
            <a:off x="199483" y="4464304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XXXX-BTB-SM01-01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0F9C9B6-CAFA-B7F8-71FE-7E63134F854D}"/>
              </a:ext>
            </a:extLst>
          </p:cNvPr>
          <p:cNvSpPr/>
          <p:nvPr/>
        </p:nvSpPr>
        <p:spPr>
          <a:xfrm rot="5400000">
            <a:off x="799059" y="4663223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26784F-F505-3641-AB6C-13B4D5680309}"/>
              </a:ext>
            </a:extLst>
          </p:cNvPr>
          <p:cNvSpPr txBox="1"/>
          <p:nvPr/>
        </p:nvSpPr>
        <p:spPr>
          <a:xfrm>
            <a:off x="513083" y="5691976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9D7C8C5F-8536-52BB-B386-A7BC9B96EBAA}"/>
              </a:ext>
            </a:extLst>
          </p:cNvPr>
          <p:cNvSpPr/>
          <p:nvPr/>
        </p:nvSpPr>
        <p:spPr>
          <a:xfrm rot="5400000">
            <a:off x="3820150" y="4642742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6B9344D6-10AB-ABCC-12B2-97C5F8F65123}"/>
              </a:ext>
            </a:extLst>
          </p:cNvPr>
          <p:cNvSpPr/>
          <p:nvPr/>
        </p:nvSpPr>
        <p:spPr>
          <a:xfrm rot="16200000">
            <a:off x="2608624" y="3779433"/>
            <a:ext cx="297337" cy="102721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37D08D-253E-FF94-033E-CADF24F4B22E}"/>
              </a:ext>
            </a:extLst>
          </p:cNvPr>
          <p:cNvSpPr txBox="1"/>
          <p:nvPr/>
        </p:nvSpPr>
        <p:spPr>
          <a:xfrm>
            <a:off x="1931153" y="3834879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6F8989D6-16C5-05A2-406D-AD6312D3A70F}"/>
              </a:ext>
            </a:extLst>
          </p:cNvPr>
          <p:cNvSpPr/>
          <p:nvPr/>
        </p:nvSpPr>
        <p:spPr>
          <a:xfrm rot="16200000">
            <a:off x="5488693" y="4058115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F971201-60AA-C418-34DA-A7D6487A4CAA}"/>
              </a:ext>
            </a:extLst>
          </p:cNvPr>
          <p:cNvSpPr txBox="1"/>
          <p:nvPr/>
        </p:nvSpPr>
        <p:spPr>
          <a:xfrm>
            <a:off x="5000045" y="3527737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D3F4E6-1A37-07C2-6E9F-72777931BB70}"/>
              </a:ext>
            </a:extLst>
          </p:cNvPr>
          <p:cNvSpPr txBox="1"/>
          <p:nvPr/>
        </p:nvSpPr>
        <p:spPr>
          <a:xfrm>
            <a:off x="3424980" y="5689803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89721B-D52F-9628-CDE6-3F7C1B880DE5}"/>
              </a:ext>
            </a:extLst>
          </p:cNvPr>
          <p:cNvSpPr txBox="1"/>
          <p:nvPr/>
        </p:nvSpPr>
        <p:spPr>
          <a:xfrm>
            <a:off x="6580201" y="5943732"/>
            <a:ext cx="5141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NOTA:   Rotulo </a:t>
            </a:r>
            <a:r>
              <a:rPr lang="es-AR" dirty="0" err="1"/>
              <a:t>Solarwind</a:t>
            </a:r>
            <a:r>
              <a:rPr lang="es-AR" dirty="0"/>
              <a:t> == </a:t>
            </a:r>
            <a:r>
              <a:rPr lang="es-AR" dirty="0" err="1"/>
              <a:t>Description</a:t>
            </a:r>
            <a:r>
              <a:rPr lang="es-AR" dirty="0"/>
              <a:t> en CM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12630543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7F02D-C9D1-60E5-2FD9-98552268B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0E17ECFB-AEA8-1B3A-FA18-1E1B2CC7975D}"/>
              </a:ext>
            </a:extLst>
          </p:cNvPr>
          <p:cNvSpPr txBox="1"/>
          <p:nvPr/>
        </p:nvSpPr>
        <p:spPr>
          <a:xfrm>
            <a:off x="351816" y="2222436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XXXX-AEN-SM01-01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0D8D0F-ED1F-C76C-BBC9-DB674077F6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E59761-5E45-4966-0DE3-D3D79B8E1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CONTRALADO ALARMAS de ENTORNO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65704E-998A-A37D-55E2-8ED2B751D3B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65929DDD-244D-FBDB-3FF0-D35EFFFB0A4B}"/>
              </a:ext>
            </a:extLst>
          </p:cNvPr>
          <p:cNvSpPr/>
          <p:nvPr/>
        </p:nvSpPr>
        <p:spPr>
          <a:xfrm rot="5400000">
            <a:off x="951392" y="2421355"/>
            <a:ext cx="369333" cy="144093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C2655AD-4B49-6580-B4F3-DC52CC86F0F2}"/>
              </a:ext>
            </a:extLst>
          </p:cNvPr>
          <p:cNvSpPr txBox="1"/>
          <p:nvPr/>
        </p:nvSpPr>
        <p:spPr>
          <a:xfrm>
            <a:off x="665416" y="3450108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4BE85619-14D3-C632-6ECE-5AAD298FDBE6}"/>
              </a:ext>
            </a:extLst>
          </p:cNvPr>
          <p:cNvSpPr/>
          <p:nvPr/>
        </p:nvSpPr>
        <p:spPr>
          <a:xfrm rot="5400000">
            <a:off x="3972483" y="2400874"/>
            <a:ext cx="492954" cy="154814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79285BC8-2718-63B0-0255-47F2AF6FDDA6}"/>
              </a:ext>
            </a:extLst>
          </p:cNvPr>
          <p:cNvSpPr/>
          <p:nvPr/>
        </p:nvSpPr>
        <p:spPr>
          <a:xfrm rot="16200000">
            <a:off x="2544286" y="1601901"/>
            <a:ext cx="414800" cy="10159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8F19696-8C6D-7262-96C6-218FCF56E8DA}"/>
              </a:ext>
            </a:extLst>
          </p:cNvPr>
          <p:cNvSpPr txBox="1"/>
          <p:nvPr/>
        </p:nvSpPr>
        <p:spPr>
          <a:xfrm>
            <a:off x="1896615" y="1534511"/>
            <a:ext cx="16522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sz="1800" dirty="0"/>
              <a:t>FUNCION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B03F671C-F058-5E7B-1E3A-6F498BC6841D}"/>
              </a:ext>
            </a:extLst>
          </p:cNvPr>
          <p:cNvSpPr/>
          <p:nvPr/>
        </p:nvSpPr>
        <p:spPr>
          <a:xfrm rot="16200000">
            <a:off x="5641026" y="1816247"/>
            <a:ext cx="363166" cy="65535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E0C23F6-3A84-78BE-B20B-87DE378A06F7}"/>
              </a:ext>
            </a:extLst>
          </p:cNvPr>
          <p:cNvSpPr txBox="1"/>
          <p:nvPr/>
        </p:nvSpPr>
        <p:spPr>
          <a:xfrm>
            <a:off x="5152378" y="1285869"/>
            <a:ext cx="13404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  </a:t>
            </a:r>
            <a:r>
              <a:rPr lang="es-AR" dirty="0" err="1"/>
              <a:t>Nro</a:t>
            </a:r>
            <a:r>
              <a:rPr lang="es-AR" dirty="0"/>
              <a:t> de equipo</a:t>
            </a:r>
            <a:endParaRPr lang="es-AR" sz="1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DB29094-7B56-5BCD-ECB1-48A27207EEAA}"/>
              </a:ext>
            </a:extLst>
          </p:cNvPr>
          <p:cNvSpPr txBox="1"/>
          <p:nvPr/>
        </p:nvSpPr>
        <p:spPr>
          <a:xfrm>
            <a:off x="3577313" y="3447935"/>
            <a:ext cx="1552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248072-3227-FF0F-9D2E-A3839E0A4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6145" y="298972"/>
            <a:ext cx="634039" cy="4999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20F5C6D-A8DF-D1B2-AEC4-5F1F5C252C68}"/>
              </a:ext>
            </a:extLst>
          </p:cNvPr>
          <p:cNvSpPr txBox="1"/>
          <p:nvPr/>
        </p:nvSpPr>
        <p:spPr>
          <a:xfrm>
            <a:off x="8932317" y="1750015"/>
            <a:ext cx="20021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endParaRPr lang="es-A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05C62F-728B-14DD-F4E0-0F6C32B701AE}"/>
              </a:ext>
            </a:extLst>
          </p:cNvPr>
          <p:cNvSpPr txBox="1"/>
          <p:nvPr/>
        </p:nvSpPr>
        <p:spPr>
          <a:xfrm>
            <a:off x="202016" y="5892263"/>
            <a:ext cx="5141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NOTA:   Rotulo </a:t>
            </a:r>
            <a:r>
              <a:rPr lang="es-AR" dirty="0" err="1"/>
              <a:t>Solarwind</a:t>
            </a:r>
            <a:r>
              <a:rPr lang="es-AR" dirty="0"/>
              <a:t> == </a:t>
            </a:r>
            <a:r>
              <a:rPr lang="es-AR" dirty="0" err="1"/>
              <a:t>Description</a:t>
            </a:r>
            <a:r>
              <a:rPr lang="es-AR" dirty="0"/>
              <a:t> en CM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14362847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56018-25F1-4B7E-8CCF-977E4CE0CC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REDES BACKHAUL (LINEALES)</a:t>
            </a:r>
          </a:p>
        </p:txBody>
      </p:sp>
    </p:spTree>
    <p:extLst>
      <p:ext uri="{BB962C8B-B14F-4D97-AF65-F5344CB8AC3E}">
        <p14:creationId xmlns:p14="http://schemas.microsoft.com/office/powerpoint/2010/main" val="39119343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TL000101-BHL0-00-001119-0001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CABLE BACKHAUL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5400000">
            <a:off x="6721234" y="3245100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CABLE ENTRE FOSC</a:t>
            </a:r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4FC67360-8519-4FBC-B471-48735F53B4C4}"/>
              </a:ext>
            </a:extLst>
          </p:cNvPr>
          <p:cNvSpPr/>
          <p:nvPr/>
        </p:nvSpPr>
        <p:spPr>
          <a:xfrm rot="16200000">
            <a:off x="1834740" y="2905572"/>
            <a:ext cx="400474" cy="623974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Right Brace 25">
            <a:extLst>
              <a:ext uri="{FF2B5EF4-FFF2-40B4-BE49-F238E27FC236}">
                <a16:creationId xmlns:a16="http://schemas.microsoft.com/office/drawing/2014/main" id="{4D31EFED-C53D-4776-BF10-562B5C384CD4}"/>
              </a:ext>
            </a:extLst>
          </p:cNvPr>
          <p:cNvSpPr/>
          <p:nvPr/>
        </p:nvSpPr>
        <p:spPr>
          <a:xfrm rot="5400000">
            <a:off x="2607954" y="4125186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E37A80-12FD-49E4-A8C4-EDC8BA1680EA}"/>
              </a:ext>
            </a:extLst>
          </p:cNvPr>
          <p:cNvSpPr txBox="1"/>
          <p:nvPr/>
        </p:nvSpPr>
        <p:spPr>
          <a:xfrm>
            <a:off x="5864588" y="4695838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TENDIDO LINEAL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41BA82-F1C5-4CF3-A0AF-49EA44CD160A}"/>
              </a:ext>
            </a:extLst>
          </p:cNvPr>
          <p:cNvSpPr txBox="1"/>
          <p:nvPr/>
        </p:nvSpPr>
        <p:spPr>
          <a:xfrm>
            <a:off x="1976138" y="4628900"/>
            <a:ext cx="14586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CONTRATO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924D71-B984-41DF-92B8-9F48E7727F7E}"/>
              </a:ext>
            </a:extLst>
          </p:cNvPr>
          <p:cNvSpPr txBox="1"/>
          <p:nvPr/>
        </p:nvSpPr>
        <p:spPr>
          <a:xfrm>
            <a:off x="1171448" y="1129393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A3C9AB-E8FE-498D-9D0F-5C56782B14F2}"/>
              </a:ext>
            </a:extLst>
          </p:cNvPr>
          <p:cNvSpPr txBox="1"/>
          <p:nvPr/>
        </p:nvSpPr>
        <p:spPr>
          <a:xfrm>
            <a:off x="2676988" y="1124496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05 MTEL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0780C19-3961-48FC-BBB2-2F68EE809E7B}"/>
              </a:ext>
            </a:extLst>
          </p:cNvPr>
          <p:cNvSpPr txBox="1"/>
          <p:nvPr/>
        </p:nvSpPr>
        <p:spPr>
          <a:xfrm>
            <a:off x="4182528" y="1135766"/>
            <a:ext cx="1505540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07 IPL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82CD11-4385-4368-85DF-2DEDDE51F59A}"/>
              </a:ext>
            </a:extLst>
          </p:cNvPr>
          <p:cNvSpPr txBox="1"/>
          <p:nvPr/>
        </p:nvSpPr>
        <p:spPr>
          <a:xfrm>
            <a:off x="5623947" y="1124496"/>
            <a:ext cx="16337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ELECTRICAS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20 EDN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21 EDE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A83ABE0-AC62-44B3-97F2-4E71373C0230}"/>
              </a:ext>
            </a:extLst>
          </p:cNvPr>
          <p:cNvSpPr txBox="1"/>
          <p:nvPr/>
        </p:nvSpPr>
        <p:spPr>
          <a:xfrm>
            <a:off x="7232912" y="1119062"/>
            <a:ext cx="142859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GOBIERNO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30 VL</a:t>
            </a:r>
          </a:p>
        </p:txBody>
      </p:sp>
    </p:spTree>
    <p:extLst>
      <p:ext uri="{BB962C8B-B14F-4D97-AF65-F5344CB8AC3E}">
        <p14:creationId xmlns:p14="http://schemas.microsoft.com/office/powerpoint/2010/main" val="11318401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TL000201-BHL1-00-001119-0001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CABLE ACOMETIDA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E0BC50DD-9CB8-4ECD-B11D-7C942D8170E8}"/>
              </a:ext>
            </a:extLst>
          </p:cNvPr>
          <p:cNvSpPr/>
          <p:nvPr/>
        </p:nvSpPr>
        <p:spPr>
          <a:xfrm rot="5400000">
            <a:off x="6721234" y="3245100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968763-B106-46B5-AD0C-4694FCC7A731}"/>
              </a:ext>
            </a:extLst>
          </p:cNvPr>
          <p:cNvSpPr txBox="1"/>
          <p:nvPr/>
        </p:nvSpPr>
        <p:spPr>
          <a:xfrm>
            <a:off x="6127482" y="469583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ACOMETIDA</a:t>
            </a: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1F510429-CEA6-45D9-956A-90482508F4FA}"/>
              </a:ext>
            </a:extLst>
          </p:cNvPr>
          <p:cNvSpPr/>
          <p:nvPr/>
        </p:nvSpPr>
        <p:spPr>
          <a:xfrm rot="16200000">
            <a:off x="1834740" y="2905572"/>
            <a:ext cx="400474" cy="623974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5D6FF9E-7408-416B-80A9-E463588D2458}"/>
              </a:ext>
            </a:extLst>
          </p:cNvPr>
          <p:cNvSpPr txBox="1"/>
          <p:nvPr/>
        </p:nvSpPr>
        <p:spPr>
          <a:xfrm>
            <a:off x="1171448" y="1129393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DC3228-683C-48E1-870A-FCD5EF745006}"/>
              </a:ext>
            </a:extLst>
          </p:cNvPr>
          <p:cNvSpPr txBox="1"/>
          <p:nvPr/>
        </p:nvSpPr>
        <p:spPr>
          <a:xfrm>
            <a:off x="2676988" y="1124496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05 MTEL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A0B7E11-056D-40FD-9C38-45954E19794D}"/>
              </a:ext>
            </a:extLst>
          </p:cNvPr>
          <p:cNvSpPr txBox="1"/>
          <p:nvPr/>
        </p:nvSpPr>
        <p:spPr>
          <a:xfrm>
            <a:off x="4182528" y="1135766"/>
            <a:ext cx="1505540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07 IPL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C03669E-BE0B-4B4B-A00F-646BAD554D92}"/>
              </a:ext>
            </a:extLst>
          </p:cNvPr>
          <p:cNvSpPr txBox="1"/>
          <p:nvPr/>
        </p:nvSpPr>
        <p:spPr>
          <a:xfrm>
            <a:off x="5623947" y="1124496"/>
            <a:ext cx="16337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ELECTRICAS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20 EDN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21 EDE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2B717C2-358E-4F74-BF98-A599A1E8944C}"/>
              </a:ext>
            </a:extLst>
          </p:cNvPr>
          <p:cNvSpPr txBox="1"/>
          <p:nvPr/>
        </p:nvSpPr>
        <p:spPr>
          <a:xfrm>
            <a:off x="7232912" y="1119062"/>
            <a:ext cx="142859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GOBIERNO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30 VL</a:t>
            </a:r>
          </a:p>
        </p:txBody>
      </p:sp>
    </p:spTree>
    <p:extLst>
      <p:ext uri="{BB962C8B-B14F-4D97-AF65-F5344CB8AC3E}">
        <p14:creationId xmlns:p14="http://schemas.microsoft.com/office/powerpoint/2010/main" val="41661429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800" b="0" i="0" u="none" strike="noStrike" kern="1200" cap="none" spc="0" normalizeH="0" baseline="0" noProof="0" dirty="0">
                <a:ln>
                  <a:noFill/>
                </a:ln>
                <a:solidFill>
                  <a:srgbClr val="4D4D4F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ES000101-FOSC-00-001119-0001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77D0B2-A74F-4C7C-97A5-C217087AD0C2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9D9FA2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9D9FA2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FOSC BACKHAUL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9D9FA2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575280" y="3775093"/>
            <a:ext cx="369332" cy="91563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1200" cap="none" spc="0" normalizeH="0" baseline="0" noProof="0">
              <a:ln>
                <a:noFill/>
              </a:ln>
              <a:solidFill>
                <a:srgbClr val="4D4D4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26231" y="450991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800" b="0" i="0" u="none" strike="noStrike" kern="1200" cap="none" spc="0" normalizeH="0" baseline="0" noProof="0" dirty="0">
                <a:ln>
                  <a:noFill/>
                </a:ln>
                <a:solidFill>
                  <a:srgbClr val="4D4D4F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Partido</a:t>
            </a:r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5400000">
            <a:off x="6844287" y="3300638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1200" cap="none" spc="0" normalizeH="0" baseline="0" noProof="0">
              <a:ln>
                <a:noFill/>
              </a:ln>
              <a:solidFill>
                <a:srgbClr val="4D4D4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641392" y="4560136"/>
            <a:ext cx="2775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1800" b="0" i="0" u="none" strike="noStrike" kern="1200" cap="none" spc="0" normalizeH="0" baseline="0" noProof="0" dirty="0">
                <a:ln>
                  <a:noFill/>
                </a:ln>
                <a:solidFill>
                  <a:srgbClr val="4D4D4F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Secuencial Por Operador</a:t>
            </a: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28FBB4D1-8AA4-40E9-B96A-4AEFA8C81A7D}"/>
              </a:ext>
            </a:extLst>
          </p:cNvPr>
          <p:cNvSpPr/>
          <p:nvPr/>
        </p:nvSpPr>
        <p:spPr>
          <a:xfrm rot="16200000">
            <a:off x="1834740" y="2905572"/>
            <a:ext cx="400474" cy="623974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57F00B-EB2F-47E2-A186-40DCF398E5EC}"/>
              </a:ext>
            </a:extLst>
          </p:cNvPr>
          <p:cNvSpPr txBox="1"/>
          <p:nvPr/>
        </p:nvSpPr>
        <p:spPr>
          <a:xfrm>
            <a:off x="1171448" y="1129393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B02829-70C4-44E0-A96B-23348BC97595}"/>
              </a:ext>
            </a:extLst>
          </p:cNvPr>
          <p:cNvSpPr txBox="1"/>
          <p:nvPr/>
        </p:nvSpPr>
        <p:spPr>
          <a:xfrm>
            <a:off x="2676988" y="1124496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05 MTEL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89DE7D-78FB-43D1-8454-A1DD5DF58BE3}"/>
              </a:ext>
            </a:extLst>
          </p:cNvPr>
          <p:cNvSpPr txBox="1"/>
          <p:nvPr/>
        </p:nvSpPr>
        <p:spPr>
          <a:xfrm>
            <a:off x="4182528" y="1135766"/>
            <a:ext cx="1505540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07 IPL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A89624-684B-42CB-9E77-9A3CE16A212C}"/>
              </a:ext>
            </a:extLst>
          </p:cNvPr>
          <p:cNvSpPr txBox="1"/>
          <p:nvPr/>
        </p:nvSpPr>
        <p:spPr>
          <a:xfrm>
            <a:off x="5623947" y="1124496"/>
            <a:ext cx="163378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ELECTRICAS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20 EDN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21 EDE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E3A42AE-23FC-4E7A-AF39-DFE57EA3290C}"/>
              </a:ext>
            </a:extLst>
          </p:cNvPr>
          <p:cNvSpPr txBox="1"/>
          <p:nvPr/>
        </p:nvSpPr>
        <p:spPr>
          <a:xfrm>
            <a:off x="7232912" y="1119062"/>
            <a:ext cx="142859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GOBIERNO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30 VL</a:t>
            </a:r>
          </a:p>
        </p:txBody>
      </p:sp>
    </p:spTree>
    <p:extLst>
      <p:ext uri="{BB962C8B-B14F-4D97-AF65-F5344CB8AC3E}">
        <p14:creationId xmlns:p14="http://schemas.microsoft.com/office/powerpoint/2010/main" val="16291427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ES000401-MIMA-00-001119-0001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MINIMACRO (WICAP)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4FC67360-8519-4FBC-B471-48735F53B4C4}"/>
              </a:ext>
            </a:extLst>
          </p:cNvPr>
          <p:cNvSpPr/>
          <p:nvPr/>
        </p:nvSpPr>
        <p:spPr>
          <a:xfrm rot="16200000">
            <a:off x="2305733" y="2510295"/>
            <a:ext cx="246385" cy="1360074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E37A80-12FD-49E4-A8C4-EDC8BA1680EA}"/>
              </a:ext>
            </a:extLst>
          </p:cNvPr>
          <p:cNvSpPr txBox="1"/>
          <p:nvPr/>
        </p:nvSpPr>
        <p:spPr>
          <a:xfrm>
            <a:off x="6245947" y="2572798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SITERRA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CEE9781-8971-4410-B550-7A9236591697}"/>
              </a:ext>
            </a:extLst>
          </p:cNvPr>
          <p:cNvSpPr txBox="1"/>
          <p:nvPr/>
        </p:nvSpPr>
        <p:spPr>
          <a:xfrm>
            <a:off x="1171448" y="1129393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1DBAC4-7948-48B4-98E0-17F1411788C7}"/>
              </a:ext>
            </a:extLst>
          </p:cNvPr>
          <p:cNvSpPr txBox="1"/>
          <p:nvPr/>
        </p:nvSpPr>
        <p:spPr>
          <a:xfrm>
            <a:off x="2676988" y="1124496"/>
            <a:ext cx="15055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</p:spTree>
    <p:extLst>
      <p:ext uri="{BB962C8B-B14F-4D97-AF65-F5344CB8AC3E}">
        <p14:creationId xmlns:p14="http://schemas.microsoft.com/office/powerpoint/2010/main" val="1490069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107939" y="3305394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RACK_MR01_FEC_01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RACK  (28 Caracteres) RACK_MR01_FEC_01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4018557" y="2611767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107939" y="4628303"/>
            <a:ext cx="1838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COMPONENTE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907770" y="4043601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916266" y="3462122"/>
            <a:ext cx="297336" cy="16522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5121469" y="4634809"/>
            <a:ext cx="23930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Rack con la Misma función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226811" y="4634809"/>
            <a:ext cx="15692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 ATC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661054" y="2512566"/>
            <a:ext cx="297334" cy="1375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F1A412-1B21-0C8A-174F-49C4BAD230B1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A4BDFF-D3FB-1391-82D6-F326B732A416}"/>
              </a:ext>
            </a:extLst>
          </p:cNvPr>
          <p:cNvSpPr txBox="1"/>
          <p:nvPr/>
        </p:nvSpPr>
        <p:spPr>
          <a:xfrm>
            <a:off x="8932317" y="1750015"/>
            <a:ext cx="200215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r>
              <a:rPr lang="es-AR" dirty="0"/>
              <a:t>FEC</a:t>
            </a:r>
          </a:p>
          <a:p>
            <a:pPr>
              <a:spcAft>
                <a:spcPts val="0"/>
              </a:spcAft>
            </a:pPr>
            <a:r>
              <a:rPr lang="es-AR" dirty="0"/>
              <a:t>ODF</a:t>
            </a:r>
          </a:p>
          <a:p>
            <a:pPr>
              <a:spcAft>
                <a:spcPts val="0"/>
              </a:spcAft>
            </a:pPr>
            <a:r>
              <a:rPr lang="es-AR" dirty="0"/>
              <a:t>OLT</a:t>
            </a:r>
          </a:p>
          <a:p>
            <a:pPr>
              <a:spcAft>
                <a:spcPts val="0"/>
              </a:spcAft>
            </a:pPr>
            <a:r>
              <a:rPr lang="es-AR" dirty="0"/>
              <a:t>TRX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r>
              <a:rPr lang="es-AR" dirty="0"/>
              <a:t>REC</a:t>
            </a:r>
          </a:p>
          <a:p>
            <a:pPr>
              <a:spcAft>
                <a:spcPts val="0"/>
              </a:spcAft>
            </a:pPr>
            <a:r>
              <a:rPr lang="es-AR" dirty="0"/>
              <a:t>BAT</a:t>
            </a:r>
          </a:p>
          <a:p>
            <a:pPr>
              <a:spcAft>
                <a:spcPts val="0"/>
              </a:spcAft>
            </a:pPr>
            <a:r>
              <a:rPr lang="es-AR" dirty="0"/>
              <a:t>POW</a:t>
            </a:r>
          </a:p>
          <a:p>
            <a:pPr>
              <a:spcAft>
                <a:spcPts val="0"/>
              </a:spcAft>
            </a:pPr>
            <a:r>
              <a:rPr lang="es-AR" dirty="0"/>
              <a:t>GEN</a:t>
            </a:r>
          </a:p>
          <a:p>
            <a:pPr>
              <a:spcAft>
                <a:spcPts val="0"/>
              </a:spcAft>
            </a:pPr>
            <a:r>
              <a:rPr lang="es-AR" dirty="0"/>
              <a:t>AAC</a:t>
            </a:r>
          </a:p>
          <a:p>
            <a:pPr>
              <a:spcAft>
                <a:spcPts val="0"/>
              </a:spcAft>
            </a:pPr>
            <a:r>
              <a:rPr lang="es-AR" dirty="0"/>
              <a:t>SVR</a:t>
            </a:r>
          </a:p>
        </p:txBody>
      </p:sp>
    </p:spTree>
    <p:extLst>
      <p:ext uri="{BB962C8B-B14F-4D97-AF65-F5344CB8AC3E}">
        <p14:creationId xmlns:p14="http://schemas.microsoft.com/office/powerpoint/2010/main" val="14862109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ES002001-TOWE-00-001119-0001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TORRES (TORRES)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E37A80-12FD-49E4-A8C4-EDC8BA1680EA}"/>
              </a:ext>
            </a:extLst>
          </p:cNvPr>
          <p:cNvSpPr txBox="1"/>
          <p:nvPr/>
        </p:nvSpPr>
        <p:spPr>
          <a:xfrm>
            <a:off x="5384623" y="2572798"/>
            <a:ext cx="320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 o ID SITERRA</a:t>
            </a:r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F3607236-3816-47FA-AF96-5840C575708E}"/>
              </a:ext>
            </a:extLst>
          </p:cNvPr>
          <p:cNvSpPr/>
          <p:nvPr/>
        </p:nvSpPr>
        <p:spPr>
          <a:xfrm rot="16200000">
            <a:off x="2305733" y="2510295"/>
            <a:ext cx="246385" cy="1360074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1059A80-89C1-4825-9A1E-3075F24DE07C}"/>
              </a:ext>
            </a:extLst>
          </p:cNvPr>
          <p:cNvSpPr txBox="1"/>
          <p:nvPr/>
        </p:nvSpPr>
        <p:spPr>
          <a:xfrm>
            <a:off x="1171448" y="1129393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F2028E-9788-4FD4-81FE-F4513B838AE0}"/>
              </a:ext>
            </a:extLst>
          </p:cNvPr>
          <p:cNvSpPr txBox="1"/>
          <p:nvPr/>
        </p:nvSpPr>
        <p:spPr>
          <a:xfrm>
            <a:off x="2676988" y="1124496"/>
            <a:ext cx="15055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</p:spTree>
    <p:extLst>
      <p:ext uri="{BB962C8B-B14F-4D97-AF65-F5344CB8AC3E}">
        <p14:creationId xmlns:p14="http://schemas.microsoft.com/office/powerpoint/2010/main" val="16658285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ES002001-SUBS-00-001119-0001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SUBSTACIONES EDENOR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E37A80-12FD-49E4-A8C4-EDC8BA1680EA}"/>
              </a:ext>
            </a:extLst>
          </p:cNvPr>
          <p:cNvSpPr txBox="1"/>
          <p:nvPr/>
        </p:nvSpPr>
        <p:spPr>
          <a:xfrm>
            <a:off x="6052954" y="2546387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</p:spTree>
    <p:extLst>
      <p:ext uri="{BB962C8B-B14F-4D97-AF65-F5344CB8AC3E}">
        <p14:creationId xmlns:p14="http://schemas.microsoft.com/office/powerpoint/2010/main" val="16835932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ES002001-COOF-00-001119-0001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OFICINA COMERCIAL EDENOR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E37A80-12FD-49E4-A8C4-EDC8BA1680EA}"/>
              </a:ext>
            </a:extLst>
          </p:cNvPr>
          <p:cNvSpPr txBox="1"/>
          <p:nvPr/>
        </p:nvSpPr>
        <p:spPr>
          <a:xfrm>
            <a:off x="6156178" y="2572798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</p:spTree>
    <p:extLst>
      <p:ext uri="{BB962C8B-B14F-4D97-AF65-F5344CB8AC3E}">
        <p14:creationId xmlns:p14="http://schemas.microsoft.com/office/powerpoint/2010/main" val="22342640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ES002000-DTRA-00-001119-0001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CENTROS DE TRANSFORMACION EDENOR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E37A80-12FD-49E4-A8C4-EDC8BA1680EA}"/>
              </a:ext>
            </a:extLst>
          </p:cNvPr>
          <p:cNvSpPr txBox="1"/>
          <p:nvPr/>
        </p:nvSpPr>
        <p:spPr>
          <a:xfrm>
            <a:off x="6156178" y="2572798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</p:spTree>
    <p:extLst>
      <p:ext uri="{BB962C8B-B14F-4D97-AF65-F5344CB8AC3E}">
        <p14:creationId xmlns:p14="http://schemas.microsoft.com/office/powerpoint/2010/main" val="207379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ES000201-NODE-00-001119-0001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NODOS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98004" y="2136731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7303D9-1C5C-4F38-98EC-02C82A85C81D}"/>
              </a:ext>
            </a:extLst>
          </p:cNvPr>
          <p:cNvSpPr txBox="1"/>
          <p:nvPr/>
        </p:nvSpPr>
        <p:spPr>
          <a:xfrm>
            <a:off x="6156178" y="2572798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CA0849BD-9F73-4F91-B5D6-5A77AD2D9F3B}"/>
              </a:ext>
            </a:extLst>
          </p:cNvPr>
          <p:cNvSpPr/>
          <p:nvPr/>
        </p:nvSpPr>
        <p:spPr>
          <a:xfrm rot="16200000">
            <a:off x="2234141" y="2517373"/>
            <a:ext cx="241749" cy="1264053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014903-3D79-4E8A-824B-79506A71852F}"/>
              </a:ext>
            </a:extLst>
          </p:cNvPr>
          <p:cNvSpPr txBox="1"/>
          <p:nvPr/>
        </p:nvSpPr>
        <p:spPr>
          <a:xfrm>
            <a:off x="1171448" y="1129393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2D4FB5-0B3A-4835-B817-93C47D112566}"/>
              </a:ext>
            </a:extLst>
          </p:cNvPr>
          <p:cNvSpPr txBox="1"/>
          <p:nvPr/>
        </p:nvSpPr>
        <p:spPr>
          <a:xfrm>
            <a:off x="2676988" y="1124496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05 MTEL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133F165-8598-4668-BCBA-CB4014B8C8A0}"/>
              </a:ext>
            </a:extLst>
          </p:cNvPr>
          <p:cNvSpPr txBox="1"/>
          <p:nvPr/>
        </p:nvSpPr>
        <p:spPr>
          <a:xfrm>
            <a:off x="4182528" y="1135766"/>
            <a:ext cx="1505540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0007 IPL</a:t>
            </a:r>
          </a:p>
        </p:txBody>
      </p:sp>
    </p:spTree>
    <p:extLst>
      <p:ext uri="{BB962C8B-B14F-4D97-AF65-F5344CB8AC3E}">
        <p14:creationId xmlns:p14="http://schemas.microsoft.com/office/powerpoint/2010/main" val="15887381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ES000201-CORP-00-001119-0001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SITIOS CORPORATIVOS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844288" y="2132094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CEB5BF-3781-468A-9D48-D69941CFEF3D}"/>
              </a:ext>
            </a:extLst>
          </p:cNvPr>
          <p:cNvSpPr txBox="1"/>
          <p:nvPr/>
        </p:nvSpPr>
        <p:spPr>
          <a:xfrm>
            <a:off x="6156178" y="2572798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B1DDA2A5-E1F4-44D8-B654-4D175E1046C6}"/>
              </a:ext>
            </a:extLst>
          </p:cNvPr>
          <p:cNvSpPr/>
          <p:nvPr/>
        </p:nvSpPr>
        <p:spPr>
          <a:xfrm rot="16200000">
            <a:off x="1980140" y="2771373"/>
            <a:ext cx="241749" cy="75605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43EA71C-F513-4A43-A935-D0A2EAA7FCD2}"/>
              </a:ext>
            </a:extLst>
          </p:cNvPr>
          <p:cNvSpPr txBox="1"/>
          <p:nvPr/>
        </p:nvSpPr>
        <p:spPr>
          <a:xfrm>
            <a:off x="1171448" y="1129393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085A71-E6D9-4C5D-AF02-59292B4A6E5E}"/>
              </a:ext>
            </a:extLst>
          </p:cNvPr>
          <p:cNvSpPr txBox="1"/>
          <p:nvPr/>
        </p:nvSpPr>
        <p:spPr>
          <a:xfrm>
            <a:off x="2676988" y="1124496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05 MTEL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5300E2-72C9-4B99-9D93-3A1B84FFB45D}"/>
              </a:ext>
            </a:extLst>
          </p:cNvPr>
          <p:cNvSpPr txBox="1"/>
          <p:nvPr/>
        </p:nvSpPr>
        <p:spPr>
          <a:xfrm>
            <a:off x="4182528" y="1135766"/>
            <a:ext cx="1505540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07 IPL</a:t>
            </a:r>
          </a:p>
        </p:txBody>
      </p:sp>
    </p:spTree>
    <p:extLst>
      <p:ext uri="{BB962C8B-B14F-4D97-AF65-F5344CB8AC3E}">
        <p14:creationId xmlns:p14="http://schemas.microsoft.com/office/powerpoint/2010/main" val="13551911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SM003101-BGOB-00-001119-0001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170" y="202187"/>
            <a:ext cx="11370014" cy="662781"/>
          </a:xfrm>
        </p:spPr>
        <p:txBody>
          <a:bodyPr/>
          <a:lstStyle/>
          <a:p>
            <a:r>
              <a:rPr lang="es-AR" dirty="0"/>
              <a:t>ACRONIMO DEPENDENCIAS/ESCUELAS/PLAZAS ESTATALES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992676" y="2132094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CEB5BF-3781-468A-9D48-D69941CFEF3D}"/>
              </a:ext>
            </a:extLst>
          </p:cNvPr>
          <p:cNvSpPr txBox="1"/>
          <p:nvPr/>
        </p:nvSpPr>
        <p:spPr>
          <a:xfrm>
            <a:off x="6347626" y="2515540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</p:spTree>
    <p:extLst>
      <p:ext uri="{BB962C8B-B14F-4D97-AF65-F5344CB8AC3E}">
        <p14:creationId xmlns:p14="http://schemas.microsoft.com/office/powerpoint/2010/main" val="16133688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ES003001-VSUR-00-001119-0001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VIDEOVIGILANCIA MUNICIPAL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844288" y="2132094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598522" y="4568542"/>
            <a:ext cx="9440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CEB5BF-3781-468A-9D48-D69941CFEF3D}"/>
              </a:ext>
            </a:extLst>
          </p:cNvPr>
          <p:cNvSpPr txBox="1"/>
          <p:nvPr/>
        </p:nvSpPr>
        <p:spPr>
          <a:xfrm>
            <a:off x="6156178" y="2572798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</p:spTree>
    <p:extLst>
      <p:ext uri="{BB962C8B-B14F-4D97-AF65-F5344CB8AC3E}">
        <p14:creationId xmlns:p14="http://schemas.microsoft.com/office/powerpoint/2010/main" val="29918689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ES000201-PATH-00-000000-0001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PATCH  FTTH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844288" y="2132094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280400" y="4568542"/>
            <a:ext cx="1910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Según Producto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CEB5BF-3781-468A-9D48-D69941CFEF3D}"/>
              </a:ext>
            </a:extLst>
          </p:cNvPr>
          <p:cNvSpPr txBox="1"/>
          <p:nvPr/>
        </p:nvSpPr>
        <p:spPr>
          <a:xfrm>
            <a:off x="6156178" y="2572798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</p:spTree>
    <p:extLst>
      <p:ext uri="{BB962C8B-B14F-4D97-AF65-F5344CB8AC3E}">
        <p14:creationId xmlns:p14="http://schemas.microsoft.com/office/powerpoint/2010/main" val="40785168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TL000201-PATH-00-000000-0001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PATCH  TENDIDO LINEAL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844288" y="2132094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671355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280400" y="4568542"/>
            <a:ext cx="1910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Según Producto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CEB5BF-3781-468A-9D48-D69941CFEF3D}"/>
              </a:ext>
            </a:extLst>
          </p:cNvPr>
          <p:cNvSpPr txBox="1"/>
          <p:nvPr/>
        </p:nvSpPr>
        <p:spPr>
          <a:xfrm>
            <a:off x="6156178" y="2572798"/>
            <a:ext cx="165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04FD2DD1-18E5-2B10-6BB2-2C22F0F97F1C}"/>
              </a:ext>
            </a:extLst>
          </p:cNvPr>
          <p:cNvSpPr/>
          <p:nvPr/>
        </p:nvSpPr>
        <p:spPr>
          <a:xfrm rot="16200000">
            <a:off x="1909356" y="2944659"/>
            <a:ext cx="350455" cy="68304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1430BC-F98F-8A11-74DD-9827621541FF}"/>
              </a:ext>
            </a:extLst>
          </p:cNvPr>
          <p:cNvSpPr txBox="1"/>
          <p:nvPr/>
        </p:nvSpPr>
        <p:spPr>
          <a:xfrm>
            <a:off x="1331813" y="1216828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01 ATC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02 AMX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03 MOV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C0978F-6D6B-A85A-3A8A-CB2EAC499D90}"/>
              </a:ext>
            </a:extLst>
          </p:cNvPr>
          <p:cNvSpPr txBox="1"/>
          <p:nvPr/>
        </p:nvSpPr>
        <p:spPr>
          <a:xfrm>
            <a:off x="2725925" y="1197048"/>
            <a:ext cx="1505540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04 TCP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05 MTEL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06 DTV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299C5B-E821-9DC8-6A9F-FB1EFEF5EEB5}"/>
              </a:ext>
            </a:extLst>
          </p:cNvPr>
          <p:cNvSpPr txBox="1"/>
          <p:nvPr/>
        </p:nvSpPr>
        <p:spPr>
          <a:xfrm>
            <a:off x="4182528" y="1230090"/>
            <a:ext cx="1505540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OPERADOR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0007 IPL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04039416-4836-3FEA-31D3-C0C54F5F1EF4}"/>
              </a:ext>
            </a:extLst>
          </p:cNvPr>
          <p:cNvSpPr/>
          <p:nvPr/>
        </p:nvSpPr>
        <p:spPr>
          <a:xfrm rot="5400000">
            <a:off x="892692" y="3563661"/>
            <a:ext cx="369334" cy="133140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E85283-3558-58A4-7923-6DBB9C1E1A19}"/>
              </a:ext>
            </a:extLst>
          </p:cNvPr>
          <p:cNvSpPr txBox="1"/>
          <p:nvPr/>
        </p:nvSpPr>
        <p:spPr>
          <a:xfrm>
            <a:off x="0" y="4458725"/>
            <a:ext cx="2899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FIJO p/ TENDIDO LINEAL</a:t>
            </a:r>
          </a:p>
        </p:txBody>
      </p:sp>
    </p:spTree>
    <p:extLst>
      <p:ext uri="{BB962C8B-B14F-4D97-AF65-F5344CB8AC3E}">
        <p14:creationId xmlns:p14="http://schemas.microsoft.com/office/powerpoint/2010/main" val="399558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ES010101-FOSC-01-001119-0001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FOSC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404974" y="2611767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522934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992676" y="2066236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911615" y="2363433"/>
            <a:ext cx="2531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Secuencial Por </a:t>
            </a:r>
            <a:r>
              <a:rPr lang="es-AR" dirty="0" err="1"/>
              <a:t>Shelter</a:t>
            </a:r>
            <a:endParaRPr lang="es-AR" dirty="0"/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169104" y="2432227"/>
            <a:ext cx="297335" cy="165227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143911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333562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Fijo para mantener formato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F1A412-1B21-0C8A-174F-49C4BAD230B1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59566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PATH </a:t>
            </a:r>
            <a:r>
              <a:rPr lang="es-AR" dirty="0">
                <a:highlight>
                  <a:srgbClr val="FFFF00"/>
                </a:highlight>
              </a:rPr>
              <a:t>( NO IMLEMENTADO)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74F515-AE98-487F-A62D-95E5D0FBE692}"/>
              </a:ext>
            </a:extLst>
          </p:cNvPr>
          <p:cNvSpPr txBox="1"/>
          <p:nvPr/>
        </p:nvSpPr>
        <p:spPr>
          <a:xfrm>
            <a:off x="351816" y="1518518"/>
            <a:ext cx="8685858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s-AR" dirty="0"/>
              <a:t>-0000   TORRE</a:t>
            </a:r>
          </a:p>
          <a:p>
            <a:pPr>
              <a:spcAft>
                <a:spcPts val="1800"/>
              </a:spcAft>
            </a:pPr>
            <a:r>
              <a:rPr lang="es-AR" dirty="0"/>
              <a:t>-0001  FTTH</a:t>
            </a:r>
          </a:p>
          <a:p>
            <a:pPr>
              <a:spcAft>
                <a:spcPts val="1800"/>
              </a:spcAft>
            </a:pPr>
            <a:r>
              <a:rPr lang="es-AR" dirty="0"/>
              <a:t>-0002 MINIMACRO</a:t>
            </a:r>
          </a:p>
          <a:p>
            <a:pPr>
              <a:spcAft>
                <a:spcPts val="1800"/>
              </a:spcAft>
            </a:pPr>
            <a:r>
              <a:rPr lang="es-AR" dirty="0"/>
              <a:t>-0003 NODO</a:t>
            </a:r>
          </a:p>
          <a:p>
            <a:pPr>
              <a:spcAft>
                <a:spcPts val="1800"/>
              </a:spcAft>
            </a:pPr>
            <a:r>
              <a:rPr lang="es-AR" dirty="0"/>
              <a:t>-0004 SUBS/OFICINA COMERCIAL/CENTRO OPERATIVO/DEPOSITO</a:t>
            </a:r>
          </a:p>
          <a:p>
            <a:pPr>
              <a:spcAft>
                <a:spcPts val="1800"/>
              </a:spcAft>
            </a:pPr>
            <a:r>
              <a:rPr lang="es-AR" dirty="0"/>
              <a:t>-0005 CENTROS DE TRANSFORMACION</a:t>
            </a:r>
          </a:p>
          <a:p>
            <a:pPr>
              <a:spcAft>
                <a:spcPts val="1800"/>
              </a:spcAft>
            </a:pPr>
            <a:r>
              <a:rPr lang="es-AR" dirty="0"/>
              <a:t>-0006 COORPORATIVOS</a:t>
            </a:r>
          </a:p>
          <a:p>
            <a:pPr>
              <a:spcAft>
                <a:spcPts val="1800"/>
              </a:spcAft>
            </a:pPr>
            <a:r>
              <a:rPr lang="es-AR" dirty="0"/>
              <a:t>-0007 DEPENDENCIA/PLAZAS/ESCUELAS (EDIFICIOS MUNICIPALES)</a:t>
            </a:r>
          </a:p>
          <a:p>
            <a:pPr>
              <a:spcAft>
                <a:spcPts val="1800"/>
              </a:spcAft>
            </a:pPr>
            <a:r>
              <a:rPr lang="es-AR" dirty="0"/>
              <a:t>-0008  VIDEOVIGILANCIA (CAMARAS MUNICIPALES)</a:t>
            </a:r>
          </a:p>
          <a:p>
            <a:pPr marL="285750" indent="-285750">
              <a:spcAft>
                <a:spcPts val="1800"/>
              </a:spcAft>
              <a:buFontTx/>
              <a:buChar char="-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886220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56018-25F1-4B7E-8CCF-977E4CE0CC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2442314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107939" y="3305394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RACK_MR01_FEC_01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RACK  (15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4242977" y="2611767"/>
            <a:ext cx="1535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Rack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107939" y="4628303"/>
            <a:ext cx="1838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COMPONENTE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907770" y="4043601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916266" y="3462122"/>
            <a:ext cx="297336" cy="16522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5121469" y="4634809"/>
            <a:ext cx="23930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Rack con la Misma función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226811" y="4634809"/>
            <a:ext cx="15692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 ATC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661054" y="2512566"/>
            <a:ext cx="297334" cy="1375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F1A412-1B21-0C8A-174F-49C4BAD230B1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A4BDFF-D3FB-1391-82D6-F326B732A416}"/>
              </a:ext>
            </a:extLst>
          </p:cNvPr>
          <p:cNvSpPr txBox="1"/>
          <p:nvPr/>
        </p:nvSpPr>
        <p:spPr>
          <a:xfrm>
            <a:off x="9139769" y="1750015"/>
            <a:ext cx="16508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RACK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r>
              <a:rPr lang="es-AR" dirty="0"/>
              <a:t>CCP</a:t>
            </a:r>
          </a:p>
          <a:p>
            <a:pPr>
              <a:spcAft>
                <a:spcPts val="0"/>
              </a:spcAft>
            </a:pPr>
            <a:r>
              <a:rPr lang="es-AR" dirty="0"/>
              <a:t>ACP</a:t>
            </a:r>
          </a:p>
          <a:p>
            <a:pPr>
              <a:spcAft>
                <a:spcPts val="0"/>
              </a:spcAft>
            </a:pPr>
            <a:r>
              <a:rPr lang="es-AR" dirty="0"/>
              <a:t>GEN</a:t>
            </a:r>
          </a:p>
          <a:p>
            <a:pPr>
              <a:spcAft>
                <a:spcPts val="0"/>
              </a:spcAft>
            </a:pPr>
            <a:r>
              <a:rPr lang="es-AR" dirty="0"/>
              <a:t>AAC</a:t>
            </a:r>
          </a:p>
          <a:p>
            <a:pPr>
              <a:spcAft>
                <a:spcPts val="0"/>
              </a:spcAft>
            </a:pPr>
            <a:r>
              <a:rPr lang="es-AR" dirty="0"/>
              <a:t>SVR</a:t>
            </a:r>
          </a:p>
        </p:txBody>
      </p:sp>
    </p:spTree>
    <p:extLst>
      <p:ext uri="{BB962C8B-B14F-4D97-AF65-F5344CB8AC3E}">
        <p14:creationId xmlns:p14="http://schemas.microsoft.com/office/powerpoint/2010/main" val="27747425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107939" y="3305394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8000_MR01_GEN_01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COMPONENTES ELECTRICOS  (15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754075" y="3414897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746280" y="2639014"/>
            <a:ext cx="2330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Componente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221349" y="4372824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907770" y="4043601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530676" y="3472108"/>
            <a:ext cx="297336" cy="16522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5213233" y="4570990"/>
            <a:ext cx="23930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componente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226811" y="4634809"/>
            <a:ext cx="15692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 ATC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661054" y="2512566"/>
            <a:ext cx="297334" cy="1375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F1A412-1B21-0C8A-174F-49C4BAD230B1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A4BDFF-D3FB-1391-82D6-F326B732A416}"/>
              </a:ext>
            </a:extLst>
          </p:cNvPr>
          <p:cNvSpPr txBox="1"/>
          <p:nvPr/>
        </p:nvSpPr>
        <p:spPr>
          <a:xfrm>
            <a:off x="8932317" y="1750015"/>
            <a:ext cx="200215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r>
              <a:rPr lang="es-AR" dirty="0"/>
              <a:t>GEN</a:t>
            </a:r>
          </a:p>
          <a:p>
            <a:pPr>
              <a:spcAft>
                <a:spcPts val="0"/>
              </a:spcAft>
            </a:pPr>
            <a:r>
              <a:rPr lang="es-AR" dirty="0"/>
              <a:t>180ABAT</a:t>
            </a:r>
          </a:p>
          <a:p>
            <a:pPr>
              <a:spcAft>
                <a:spcPts val="0"/>
              </a:spcAft>
            </a:pPr>
            <a:r>
              <a:rPr lang="es-AR"/>
              <a:t>REC / 5535</a:t>
            </a:r>
            <a:endParaRPr lang="es-AR" dirty="0"/>
          </a:p>
          <a:p>
            <a:pPr>
              <a:spcAft>
                <a:spcPts val="0"/>
              </a:spcAft>
            </a:pPr>
            <a:r>
              <a:rPr lang="es-AR" dirty="0"/>
              <a:t>TPR</a:t>
            </a:r>
          </a:p>
          <a:p>
            <a:pPr>
              <a:spcAft>
                <a:spcPts val="0"/>
              </a:spcAft>
            </a:pPr>
            <a:r>
              <a:rPr lang="es-AR" dirty="0"/>
              <a:t>TTA</a:t>
            </a:r>
          </a:p>
          <a:p>
            <a:pPr>
              <a:spcAft>
                <a:spcPts val="0"/>
              </a:spcAft>
            </a:pPr>
            <a:r>
              <a:rPr lang="es-AR" dirty="0"/>
              <a:t>AAC</a:t>
            </a:r>
          </a:p>
          <a:p>
            <a:pPr>
              <a:spcAft>
                <a:spcPts val="0"/>
              </a:spcAft>
            </a:pPr>
            <a:r>
              <a:rPr lang="es-AR" dirty="0"/>
              <a:t>PDU</a:t>
            </a:r>
          </a:p>
          <a:p>
            <a:pPr>
              <a:spcAft>
                <a:spcPts val="0"/>
              </a:spcAft>
            </a:pPr>
            <a:r>
              <a:rPr lang="es-AR" dirty="0"/>
              <a:t>BRK</a:t>
            </a:r>
          </a:p>
          <a:p>
            <a:pPr>
              <a:spcAft>
                <a:spcPts val="0"/>
              </a:spcAft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287237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107939" y="3305394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8000_MR01_GEN_01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COMPONENTES ELECTRICOS  (15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754075" y="3414897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919405" y="2639014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221349" y="4372824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Modelo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907770" y="4043601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530676" y="3472108"/>
            <a:ext cx="297336" cy="16522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5213233" y="4570990"/>
            <a:ext cx="23930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componente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226811" y="4634809"/>
            <a:ext cx="15692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CABECERA ATC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661054" y="2512566"/>
            <a:ext cx="297334" cy="137539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F1A412-1B21-0C8A-174F-49C4BAD230B1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A4BDFF-D3FB-1391-82D6-F326B732A416}"/>
              </a:ext>
            </a:extLst>
          </p:cNvPr>
          <p:cNvSpPr txBox="1"/>
          <p:nvPr/>
        </p:nvSpPr>
        <p:spPr>
          <a:xfrm>
            <a:off x="8932317" y="1750015"/>
            <a:ext cx="200215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AR" dirty="0"/>
              <a:t>Tipo de Elemento</a:t>
            </a:r>
          </a:p>
          <a:p>
            <a:pPr>
              <a:spcAft>
                <a:spcPts val="0"/>
              </a:spcAft>
            </a:pPr>
            <a:endParaRPr lang="es-AR" dirty="0"/>
          </a:p>
          <a:p>
            <a:pPr>
              <a:spcAft>
                <a:spcPts val="0"/>
              </a:spcAft>
            </a:pPr>
            <a:r>
              <a:rPr lang="es-AR" dirty="0"/>
              <a:t>GEN</a:t>
            </a:r>
          </a:p>
          <a:p>
            <a:pPr>
              <a:spcAft>
                <a:spcPts val="0"/>
              </a:spcAft>
            </a:pPr>
            <a:r>
              <a:rPr lang="es-AR" dirty="0"/>
              <a:t>BAT</a:t>
            </a:r>
          </a:p>
          <a:p>
            <a:pPr>
              <a:spcAft>
                <a:spcPts val="0"/>
              </a:spcAft>
            </a:pPr>
            <a:r>
              <a:rPr lang="es-AR" dirty="0"/>
              <a:t>REC</a:t>
            </a:r>
          </a:p>
          <a:p>
            <a:pPr>
              <a:spcAft>
                <a:spcPts val="0"/>
              </a:spcAft>
            </a:pPr>
            <a:r>
              <a:rPr lang="es-AR" dirty="0"/>
              <a:t>TPR</a:t>
            </a:r>
          </a:p>
          <a:p>
            <a:pPr>
              <a:spcAft>
                <a:spcPts val="0"/>
              </a:spcAft>
            </a:pPr>
            <a:r>
              <a:rPr lang="es-AR" dirty="0"/>
              <a:t>TTA</a:t>
            </a:r>
          </a:p>
          <a:p>
            <a:pPr>
              <a:spcAft>
                <a:spcPts val="0"/>
              </a:spcAft>
            </a:pPr>
            <a:r>
              <a:rPr lang="es-AR" dirty="0"/>
              <a:t>AAC</a:t>
            </a:r>
          </a:p>
          <a:p>
            <a:pPr>
              <a:spcAft>
                <a:spcPts val="0"/>
              </a:spcAft>
            </a:pPr>
            <a:r>
              <a:rPr lang="es-AR" dirty="0"/>
              <a:t>PDU</a:t>
            </a:r>
          </a:p>
          <a:p>
            <a:pPr>
              <a:spcAft>
                <a:spcPts val="0"/>
              </a:spcAft>
            </a:pPr>
            <a:r>
              <a:rPr lang="es-AR" dirty="0"/>
              <a:t>BRK</a:t>
            </a:r>
          </a:p>
          <a:p>
            <a:pPr>
              <a:spcAft>
                <a:spcPts val="0"/>
              </a:spcAft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5990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ES010101-SFAT-01-001119-0001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SFAT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177613" y="2579757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226879" y="4001765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680018" y="2068228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6108635" y="1947895"/>
            <a:ext cx="1544012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Grupo de Eje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Cartográfico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599609" y="3579620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004926" y="2596405"/>
            <a:ext cx="329637" cy="1356222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847856" y="4602759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017899" y="4541198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Nro</a:t>
            </a:r>
            <a:r>
              <a:rPr lang="es-AR" sz="1800" dirty="0"/>
              <a:t> de Caja en </a:t>
            </a:r>
            <a:r>
              <a:rPr lang="es-AR" sz="1800" dirty="0" err="1"/>
              <a:t>en</a:t>
            </a:r>
            <a:r>
              <a:rPr lang="es-AR" sz="1800" dirty="0"/>
              <a:t> el Eje (&lt;=8)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DB35B3-38FC-CD83-292A-8BAD8DC986A3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3705358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ES010101-MFAT-01-001119-0001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MFAT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295886" y="2602485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300253" y="4039825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844288" y="2074658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6015532" y="1955414"/>
            <a:ext cx="2121093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FOSC al cual está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conectada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802809" y="3669984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973357" y="2368469"/>
            <a:ext cx="297335" cy="165227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948163" y="4679540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169472" y="4568542"/>
            <a:ext cx="25798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Nro</a:t>
            </a:r>
            <a:r>
              <a:rPr lang="es-AR" sz="1800" dirty="0"/>
              <a:t> de Caja en la botella para el mismo operador ( = 0001)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3EA4B9-B35C-E102-30AF-790002D97FE6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398135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ES010101-MDUS-01-001119-0001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MDU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404974" y="2611767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522934" y="4027309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992676" y="2066236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078" y="1347770"/>
            <a:ext cx="26725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del Edificio,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en caso de un Complejo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cada torre tiene su ID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934262" y="3704713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59313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4169104" y="2432227"/>
            <a:ext cx="297335" cy="165227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5143911" y="4628303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8880045" y="4701915"/>
            <a:ext cx="7008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dirty="0"/>
              <a:t>Fijo</a:t>
            </a:r>
            <a:endParaRPr lang="es-AR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CE76E3-526E-4529-B9D3-E5A1301846BB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824380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865C643E-8CDC-4F6D-BE84-E1CBB937F904}"/>
              </a:ext>
            </a:extLst>
          </p:cNvPr>
          <p:cNvSpPr txBox="1"/>
          <p:nvPr/>
        </p:nvSpPr>
        <p:spPr>
          <a:xfrm>
            <a:off x="238351" y="3313527"/>
            <a:ext cx="102105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4800" dirty="0"/>
              <a:t>ES010101-BFAT-01-001119-0001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7882EC-06D0-4AF3-A300-703B2DE69C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D77D0B2-A74F-4C7C-97A5-C217087AD0C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AA2AB9-0C9C-4ED1-8F32-292383A9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ACRONIMO BFAT GPON  (28 Caracteres)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6F09C-C443-4CC9-8E38-37EFF91839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753053" y="6521726"/>
            <a:ext cx="4115934" cy="2169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FC0F8B2F-F046-41F7-BAA2-E2215EACF85B}"/>
              </a:ext>
            </a:extLst>
          </p:cNvPr>
          <p:cNvSpPr/>
          <p:nvPr/>
        </p:nvSpPr>
        <p:spPr>
          <a:xfrm rot="5400000">
            <a:off x="948264" y="3402109"/>
            <a:ext cx="237214" cy="152948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8625E6-1168-426C-B193-DAA480C09BA8}"/>
              </a:ext>
            </a:extLst>
          </p:cNvPr>
          <p:cNvSpPr txBox="1"/>
          <p:nvPr/>
        </p:nvSpPr>
        <p:spPr>
          <a:xfrm>
            <a:off x="3211150" y="2611767"/>
            <a:ext cx="198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Tipo de Elemento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72C339-BCAE-4A98-8795-EB5152974A90}"/>
              </a:ext>
            </a:extLst>
          </p:cNvPr>
          <p:cNvSpPr txBox="1"/>
          <p:nvPr/>
        </p:nvSpPr>
        <p:spPr>
          <a:xfrm>
            <a:off x="345183" y="4628303"/>
            <a:ext cx="136447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Partido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# de Predio</a:t>
            </a:r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4F99B2F-8C1E-4377-9C56-C1C65D51D477}"/>
              </a:ext>
            </a:extLst>
          </p:cNvPr>
          <p:cNvSpPr/>
          <p:nvPr/>
        </p:nvSpPr>
        <p:spPr>
          <a:xfrm rot="5400000">
            <a:off x="5236225" y="3981142"/>
            <a:ext cx="334601" cy="693177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Right Brace 27">
            <a:extLst>
              <a:ext uri="{FF2B5EF4-FFF2-40B4-BE49-F238E27FC236}">
                <a16:creationId xmlns:a16="http://schemas.microsoft.com/office/drawing/2014/main" id="{F0122070-C847-4C84-9516-510E64003BE4}"/>
              </a:ext>
            </a:extLst>
          </p:cNvPr>
          <p:cNvSpPr/>
          <p:nvPr/>
        </p:nvSpPr>
        <p:spPr>
          <a:xfrm rot="16200000">
            <a:off x="6745168" y="2087293"/>
            <a:ext cx="369331" cy="198426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D26B84-9875-4737-B1A5-EE7AF883491B}"/>
              </a:ext>
            </a:extLst>
          </p:cNvPr>
          <p:cNvSpPr txBox="1"/>
          <p:nvPr/>
        </p:nvSpPr>
        <p:spPr>
          <a:xfrm>
            <a:off x="5841078" y="1429567"/>
            <a:ext cx="26725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s-AR" dirty="0"/>
              <a:t>ID del Edificio, 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en caso de un Complejo</a:t>
            </a:r>
          </a:p>
          <a:p>
            <a:pPr algn="ctr">
              <a:spcAft>
                <a:spcPts val="1800"/>
              </a:spcAft>
            </a:pPr>
            <a:r>
              <a:rPr lang="es-AR" dirty="0"/>
              <a:t>cada torre tiene su ID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A52F55B-97E9-4BF9-B467-4B170CC88813}"/>
              </a:ext>
            </a:extLst>
          </p:cNvPr>
          <p:cNvSpPr/>
          <p:nvPr/>
        </p:nvSpPr>
        <p:spPr>
          <a:xfrm rot="5400000">
            <a:off x="8555300" y="3669985"/>
            <a:ext cx="369331" cy="137309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306E44A9-65C4-4BD7-B058-44B0C33B5DBE}"/>
              </a:ext>
            </a:extLst>
          </p:cNvPr>
          <p:cNvSpPr/>
          <p:nvPr/>
        </p:nvSpPr>
        <p:spPr>
          <a:xfrm rot="5400000">
            <a:off x="2660353" y="3886132"/>
            <a:ext cx="408419" cy="6931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447AC1A-FA0A-4D3B-B3F4-586AE0287251}"/>
              </a:ext>
            </a:extLst>
          </p:cNvPr>
          <p:cNvSpPr txBox="1"/>
          <p:nvPr/>
        </p:nvSpPr>
        <p:spPr>
          <a:xfrm>
            <a:off x="1486904" y="1087399"/>
            <a:ext cx="146309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</a:t>
            </a:r>
            <a:r>
              <a:rPr lang="es-AR" sz="1800" dirty="0" err="1"/>
              <a:t>Shelter</a:t>
            </a:r>
            <a:r>
              <a:rPr lang="es-AR" sz="1800" dirty="0"/>
              <a:t> dentro del Predio</a:t>
            </a:r>
          </a:p>
          <a:p>
            <a:pPr>
              <a:spcAft>
                <a:spcPts val="1800"/>
              </a:spcAft>
            </a:pPr>
            <a:r>
              <a:rPr lang="es-AR" dirty="0"/>
              <a:t>01 – ATC</a:t>
            </a:r>
          </a:p>
          <a:p>
            <a:pPr>
              <a:spcAft>
                <a:spcPts val="1800"/>
              </a:spcAft>
            </a:pPr>
            <a:r>
              <a:rPr lang="es-AR" sz="1800" dirty="0"/>
              <a:t>02 - AMX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D715F106-AA59-4BE9-9B33-C6000F8364B4}"/>
              </a:ext>
            </a:extLst>
          </p:cNvPr>
          <p:cNvSpPr/>
          <p:nvPr/>
        </p:nvSpPr>
        <p:spPr>
          <a:xfrm rot="16200000">
            <a:off x="2026024" y="2999410"/>
            <a:ext cx="241749" cy="57349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C42E195-84B4-439F-9B50-57C1C90BB3CD}"/>
              </a:ext>
            </a:extLst>
          </p:cNvPr>
          <p:cNvSpPr txBox="1"/>
          <p:nvPr/>
        </p:nvSpPr>
        <p:spPr>
          <a:xfrm>
            <a:off x="2517975" y="4560136"/>
            <a:ext cx="106525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/>
              <a:t># de espacio en el </a:t>
            </a:r>
            <a:r>
              <a:rPr lang="es-AR" sz="1800" dirty="0" err="1"/>
              <a:t>shelter</a:t>
            </a:r>
            <a:r>
              <a:rPr lang="es-AR" sz="1800" dirty="0"/>
              <a:t> </a:t>
            </a:r>
          </a:p>
        </p:txBody>
      </p:sp>
      <p:sp>
        <p:nvSpPr>
          <p:cNvPr id="43" name="Right Brace 42">
            <a:extLst>
              <a:ext uri="{FF2B5EF4-FFF2-40B4-BE49-F238E27FC236}">
                <a16:creationId xmlns:a16="http://schemas.microsoft.com/office/drawing/2014/main" id="{D5463347-2954-414E-A296-6328A9A6EFFC}"/>
              </a:ext>
            </a:extLst>
          </p:cNvPr>
          <p:cNvSpPr/>
          <p:nvPr/>
        </p:nvSpPr>
        <p:spPr>
          <a:xfrm rot="16200000">
            <a:off x="3993414" y="2401953"/>
            <a:ext cx="297335" cy="1652276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E65495-F5CA-4F50-BC3C-B1072CF8B899}"/>
              </a:ext>
            </a:extLst>
          </p:cNvPr>
          <p:cNvSpPr txBox="1"/>
          <p:nvPr/>
        </p:nvSpPr>
        <p:spPr>
          <a:xfrm>
            <a:off x="4857202" y="4582136"/>
            <a:ext cx="13404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Feeder</a:t>
            </a:r>
            <a:r>
              <a:rPr lang="es-AR" sz="1800" dirty="0"/>
              <a:t> al cual pertenece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066602-D341-4E9F-A3A9-77A91F9E35D7}"/>
              </a:ext>
            </a:extLst>
          </p:cNvPr>
          <p:cNvSpPr txBox="1"/>
          <p:nvPr/>
        </p:nvSpPr>
        <p:spPr>
          <a:xfrm>
            <a:off x="7921963" y="4568543"/>
            <a:ext cx="17553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s-AR" sz="1800" dirty="0" err="1"/>
              <a:t>Nro</a:t>
            </a:r>
            <a:r>
              <a:rPr lang="es-AR" sz="1800" dirty="0"/>
              <a:t> de Caja en el edificio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DEBD08-9EF3-D5DE-8302-002740C96F48}"/>
              </a:ext>
            </a:extLst>
          </p:cNvPr>
          <p:cNvSpPr txBox="1"/>
          <p:nvPr/>
        </p:nvSpPr>
        <p:spPr>
          <a:xfrm>
            <a:off x="11348881" y="43123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b="1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720062992"/>
      </p:ext>
    </p:extLst>
  </p:cSld>
  <p:clrMapOvr>
    <a:masterClrMapping/>
  </p:clrMapOvr>
</p:sld>
</file>

<file path=ppt/theme/theme1.xml><?xml version="1.0" encoding="utf-8"?>
<a:theme xmlns:a="http://schemas.openxmlformats.org/drawingml/2006/main" name="ATC Master Template">
  <a:themeElements>
    <a:clrScheme name="American Tower">
      <a:dk1>
        <a:srgbClr val="4D4D4F"/>
      </a:dk1>
      <a:lt1>
        <a:sysClr val="window" lastClr="FFFFFF"/>
      </a:lt1>
      <a:dk2>
        <a:srgbClr val="D11242"/>
      </a:dk2>
      <a:lt2>
        <a:srgbClr val="CDCFCD"/>
      </a:lt2>
      <a:accent1>
        <a:srgbClr val="0C9BA8"/>
      </a:accent1>
      <a:accent2>
        <a:srgbClr val="4D4D4F"/>
      </a:accent2>
      <a:accent3>
        <a:srgbClr val="ADAD00"/>
      </a:accent3>
      <a:accent4>
        <a:srgbClr val="F58A72"/>
      </a:accent4>
      <a:accent5>
        <a:srgbClr val="5089AB"/>
      </a:accent5>
      <a:accent6>
        <a:srgbClr val="20A4D6"/>
      </a:accent6>
      <a:hlink>
        <a:srgbClr val="5089AB"/>
      </a:hlink>
      <a:folHlink>
        <a:srgbClr val="5089AB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ctr">
          <a:spcAft>
            <a:spcPts val="1800"/>
          </a:spcAft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E3EC56E8C006418DBEDA261E4CB0CF" ma:contentTypeVersion="14" ma:contentTypeDescription="Create a new document." ma:contentTypeScope="" ma:versionID="cf7204695b4d9f936aa61cf03dd125a4">
  <xsd:schema xmlns:xsd="http://www.w3.org/2001/XMLSchema" xmlns:xs="http://www.w3.org/2001/XMLSchema" xmlns:p="http://schemas.microsoft.com/office/2006/metadata/properties" xmlns:ns2="6c567d47-a8c3-4f42-9f7e-efffb49d7322" xmlns:ns3="b8a7c90c-d575-4a87-9c07-c3bfa4ff262d" targetNamespace="http://schemas.microsoft.com/office/2006/metadata/properties" ma:root="true" ma:fieldsID="e6fa83aad64598fc96b73e36bb3271ed" ns2:_="" ns3:_="">
    <xsd:import namespace="6c567d47-a8c3-4f42-9f7e-efffb49d7322"/>
    <xsd:import namespace="b8a7c90c-d575-4a87-9c07-c3bfa4ff26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67d47-a8c3-4f42-9f7e-efffb49d73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a24c10-b583-4521-ace3-0062fa09d1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7c90c-d575-4a87-9c07-c3bfa4ff26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c338b01-1e97-469f-b09f-6a48deeb5b4b}" ma:internalName="TaxCatchAll" ma:showField="CatchAllData" ma:web="b8a7c90c-d575-4a87-9c07-c3bfa4ff26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8a7c90c-d575-4a87-9c07-c3bfa4ff262d" xsi:nil="true"/>
    <lcf76f155ced4ddcb4097134ff3c332f xmlns="6c567d47-a8c3-4f42-9f7e-efffb49d732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4CEF1E-B365-4E45-A2D9-B8783E8E67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567d47-a8c3-4f42-9f7e-efffb49d7322"/>
    <ds:schemaRef ds:uri="b8a7c90c-d575-4a87-9c07-c3bfa4ff26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761BD4-0C85-44B9-8858-C4864983E1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C42B3E-3E58-4541-BD89-FCECEF9F7FAC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b8a7c90c-d575-4a87-9c07-c3bfa4ff262d"/>
    <ds:schemaRef ds:uri="http://purl.org/dc/elements/1.1/"/>
    <ds:schemaRef ds:uri="http://schemas.microsoft.com/office/2006/metadata/properties"/>
    <ds:schemaRef ds:uri="http://schemas.microsoft.com/office/infopath/2007/PartnerControls"/>
    <ds:schemaRef ds:uri="6c567d47-a8c3-4f42-9f7e-efffb49d732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53623</TotalTime>
  <Words>1990</Words>
  <Application>Microsoft Office PowerPoint</Application>
  <PresentationFormat>Widescreen</PresentationFormat>
  <Paragraphs>677</Paragraphs>
  <Slides>54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8" baseType="lpstr">
      <vt:lpstr>Arial</vt:lpstr>
      <vt:lpstr>Calibri</vt:lpstr>
      <vt:lpstr>Wingdings</vt:lpstr>
      <vt:lpstr>ATC Master Template</vt:lpstr>
      <vt:lpstr>Acronimo  CONNECT MASTER 2026 V1</vt:lpstr>
      <vt:lpstr>REDES FTTH</vt:lpstr>
      <vt:lpstr>IMPORTANTE:  A. Los acronimos detallados corresponden al campo NAME en  CONNECT MASTER  son las claves unicas y en las tablas de postgres se pueden encontrar en distintas columnas, generalmente el dato esta en id_cm  B. La asignación de los nombre de los elementos por parte del cliente estan en el campo DESCRIPTION en CM y en las tablas de postgres se pueden encontrar en campo con distintos nombres,  NOTA: Tenemos planificado hacer una reingeneiria de las tablas y sus scripts para que sea más amigable.</vt:lpstr>
      <vt:lpstr>ACRONIMO RACK  (28 Caracteres) RACK_MR01_FEC_01</vt:lpstr>
      <vt:lpstr>ACRONIMO FOSC GPON  (28 Caracteres)</vt:lpstr>
      <vt:lpstr>ACRONIMO SFAT GPON  (28 Caracteres)</vt:lpstr>
      <vt:lpstr>ACRONIMO MFAT GPON  (28 Caracteres)</vt:lpstr>
      <vt:lpstr>ACRONIMO MDU GPON  (28 Caracteres)</vt:lpstr>
      <vt:lpstr>ACRONIMO BFAT GPON  (28 Caracteres)</vt:lpstr>
      <vt:lpstr>ACRONIMO SPLITER 1 NIVEL GPON  (28 Caracteres)</vt:lpstr>
      <vt:lpstr>ACRONIMO SPLITER 2 NIVEL GPON  (28 Caracteres)</vt:lpstr>
      <vt:lpstr>ACRONIMO SPLITER 3 NIVEL GPON  (28 Caracteres)</vt:lpstr>
      <vt:lpstr>ACRONIMO FEEDER NIVEL 1 (144FO) GPON  (28 Caracteres)</vt:lpstr>
      <vt:lpstr>ACRONIMO FEEDER NIVEL 2 (72FO) GPON  (28 Caracteres)</vt:lpstr>
      <vt:lpstr>ACRONIMO FEEDER NIVEL 3 (48 FO) GPON  (28 Caracteres)</vt:lpstr>
      <vt:lpstr>ACRONIMO FEEDER NIVEL 5 (48 FO) GPON  (28 Caracteres)</vt:lpstr>
      <vt:lpstr>ACRONIMO FEEDER NIVEL 4 (48 FO) GPON  (28 Caracteres)</vt:lpstr>
      <vt:lpstr>ACRONIMO FEEDER NIVEL 0 GPON  (28 Caracteres)</vt:lpstr>
      <vt:lpstr>ACRONIMO DISTRIBUTION SFAT (2 FO) GPON  (28 Caracteres)</vt:lpstr>
      <vt:lpstr>ACRONIMO DISTRIBUTION MFAT (2 FO) GPON  (28 Caracteres)</vt:lpstr>
      <vt:lpstr>ACRONIMO DISTRIBUTION BFAT (2 FO) GPON  (28 Caracteres)</vt:lpstr>
      <vt:lpstr>ACRONIMO DISTRIBUTION BFAT (2 FO) GPON  (28 Caracteres)</vt:lpstr>
      <vt:lpstr>ACRONIMO RAMA GPON (28 Caracteres)</vt:lpstr>
      <vt:lpstr>ACRONIMO TRUNK GPON  (28 Caracteres)</vt:lpstr>
      <vt:lpstr>ACRONIMO PATCORD GPON  (28 Caracteres)</vt:lpstr>
      <vt:lpstr>EQUIPAMIENTO ACTIVO</vt:lpstr>
      <vt:lpstr>ACRONIMO NOKIA OLT</vt:lpstr>
      <vt:lpstr>ACRONIMO ROUTERS/SWICHS/FIREWALL</vt:lpstr>
      <vt:lpstr>ACRONIMO AIRE ACONDICIONADO</vt:lpstr>
      <vt:lpstr>ACRONIMO TRANSFERENCIA</vt:lpstr>
      <vt:lpstr>ACRONIMO GRUPO ELECTROGENO</vt:lpstr>
      <vt:lpstr>ACRONIMO RECTIFICADOR</vt:lpstr>
      <vt:lpstr>ACRONIMO BATERIAS</vt:lpstr>
      <vt:lpstr>ACRONIMO CONTRALADO ALARMAS de ENTORNO</vt:lpstr>
      <vt:lpstr>REDES BACKHAUL (LINEALES)</vt:lpstr>
      <vt:lpstr>ACRONIMO CABLE BACKHAUL (28 Caracteres)</vt:lpstr>
      <vt:lpstr>ACRONIMO CABLE ACOMETIDA (28 Caracteres)</vt:lpstr>
      <vt:lpstr>ACRONIMO FOSC BACKHAUL (28 Caracteres)</vt:lpstr>
      <vt:lpstr>ACRONIMO MINIMACRO (WICAP) (28 Caracteres)</vt:lpstr>
      <vt:lpstr>ACRONIMO TORRES (TORRES) (28 Caracteres)</vt:lpstr>
      <vt:lpstr>ACRONIMO SUBSTACIONES EDENOR (28 Caracteres)</vt:lpstr>
      <vt:lpstr>ACRONIMO OFICINA COMERCIAL EDENOR</vt:lpstr>
      <vt:lpstr>ACRONIMO CENTROS DE TRANSFORMACION EDENOR</vt:lpstr>
      <vt:lpstr>ACRONIMO NODOS</vt:lpstr>
      <vt:lpstr>ACRONIMO SITIOS CORPORATIVOS </vt:lpstr>
      <vt:lpstr>ACRONIMO DEPENDENCIAS/ESCUELAS/PLAZAS ESTATALES</vt:lpstr>
      <vt:lpstr>ACRONIMO VIDEOVIGILANCIA MUNICIPAL</vt:lpstr>
      <vt:lpstr>ACRONIMO PATCH  FTTH</vt:lpstr>
      <vt:lpstr>ACRONIMO PATCH  TENDIDO LINEAL</vt:lpstr>
      <vt:lpstr>ACRONIMO PATH ( NO IMLEMENTADO)</vt:lpstr>
      <vt:lpstr>POWER</vt:lpstr>
      <vt:lpstr>ACRONIMO RACK  (15 Caracteres)</vt:lpstr>
      <vt:lpstr>ACRONIMO COMPONENTES ELECTRICOS  (15 Caracteres)</vt:lpstr>
      <vt:lpstr>ACRONIMO COMPONENTES ELECTRICOS  (15 Caracteres)</vt:lpstr>
    </vt:vector>
  </TitlesOfParts>
  <Company>American Tower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Tower Overview 1Q2012</dc:title>
  <dc:subject>quick facts, financials, stats and overview about American Tower</dc:subject>
  <dc:creator>Maeghan Oberoi</dc:creator>
  <cp:keywords>financials, about AMerican Tower, timeline, inernational expansion, core solutions</cp:keywords>
  <cp:lastModifiedBy>Javier Salvanhac</cp:lastModifiedBy>
  <cp:revision>1574</cp:revision>
  <cp:lastPrinted>2019-03-11T11:07:55Z</cp:lastPrinted>
  <dcterms:created xsi:type="dcterms:W3CDTF">2012-11-12T19:48:38Z</dcterms:created>
  <dcterms:modified xsi:type="dcterms:W3CDTF">2026-01-07T13:28:38Z</dcterms:modified>
  <cp:category>quarterly update and overview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0x01010040E3EC56E8C006418DBEDA261E4CB0CF</vt:lpwstr>
  </property>
  <property fmtid="{D5CDD505-2E9C-101B-9397-08002B2CF9AE}" pid="3" name="MediaServiceImageTags">
    <vt:lpwstr/>
  </property>
</Properties>
</file>